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256" r:id="rId2"/>
    <p:sldId id="257" r:id="rId3"/>
    <p:sldId id="283" r:id="rId4"/>
    <p:sldId id="258" r:id="rId5"/>
    <p:sldId id="263" r:id="rId6"/>
    <p:sldId id="264" r:id="rId7"/>
    <p:sldId id="265" r:id="rId8"/>
    <p:sldId id="266" r:id="rId9"/>
    <p:sldId id="267" r:id="rId10"/>
    <p:sldId id="268" r:id="rId11"/>
    <p:sldId id="269" r:id="rId12"/>
    <p:sldId id="270" r:id="rId13"/>
    <p:sldId id="273" r:id="rId14"/>
    <p:sldId id="272" r:id="rId15"/>
    <p:sldId id="275" r:id="rId16"/>
    <p:sldId id="274" r:id="rId17"/>
    <p:sldId id="276" r:id="rId18"/>
    <p:sldId id="278" r:id="rId19"/>
    <p:sldId id="277" r:id="rId20"/>
    <p:sldId id="279" r:id="rId21"/>
    <p:sldId id="280" r:id="rId22"/>
    <p:sldId id="285" r:id="rId23"/>
    <p:sldId id="286" r:id="rId24"/>
    <p:sldId id="281" r:id="rId25"/>
    <p:sldId id="287" r:id="rId26"/>
    <p:sldId id="288" r:id="rId27"/>
    <p:sldId id="293" r:id="rId28"/>
    <p:sldId id="289" r:id="rId29"/>
    <p:sldId id="290" r:id="rId30"/>
    <p:sldId id="291" r:id="rId31"/>
    <p:sldId id="292" r:id="rId32"/>
  </p:sldIdLst>
  <p:sldSz cx="13004800" cy="7315200"/>
  <p:notesSz cx="6858000" cy="9144000"/>
  <p:embeddedFontLst>
    <p:embeddedFont>
      <p:font typeface="Calibri" panose="020F0502020204030204" pitchFamily="34" charset="0"/>
      <p:regular r:id="rId34"/>
      <p:bold r:id="rId35"/>
      <p:italic r:id="rId36"/>
      <p:boldItalic r:id="rId37"/>
    </p:embeddedFont>
    <p:embeddedFont>
      <p:font typeface="Open Sans Bold" panose="020B0806030504020204" pitchFamily="34" charset="0"/>
      <p:regular r:id="rId38"/>
      <p:bold r:id="rId39"/>
    </p:embeddedFont>
    <p:embeddedFont>
      <p:font typeface="Open Sans Light" panose="020B0306030504020204" pitchFamily="34" charset="0"/>
      <p:regular r:id="rId40"/>
    </p:embeddedFont>
    <p:embeddedFont>
      <p:font typeface="Open Sans Light Bold" panose="020B0806030504020204" pitchFamily="34"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79D3"/>
    <a:srgbClr val="2724BD"/>
    <a:srgbClr val="0084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69" autoAdjust="0"/>
    <p:restoredTop sz="94635" autoAdjust="0"/>
  </p:normalViewPr>
  <p:slideViewPr>
    <p:cSldViewPr>
      <p:cViewPr varScale="1">
        <p:scale>
          <a:sx n="103" d="100"/>
          <a:sy n="103" d="100"/>
        </p:scale>
        <p:origin x="960"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55A18F-32F7-42B8-9D44-23F8DE0F598A}" type="doc">
      <dgm:prSet loTypeId="urn:microsoft.com/office/officeart/2005/8/layout/pyramid1" loCatId="pyramid" qsTypeId="urn:microsoft.com/office/officeart/2005/8/quickstyle/simple1" qsCatId="simple" csTypeId="urn:microsoft.com/office/officeart/2005/8/colors/accent6_3" csCatId="accent6" phldr="1"/>
      <dgm:spPr/>
    </dgm:pt>
    <dgm:pt modelId="{39E0F309-4752-4D31-8DE2-7EA5F075087B}">
      <dgm:prSet phldrT="[Text]" custT="1"/>
      <dgm:spPr/>
      <dgm:t>
        <a:bodyPr/>
        <a:lstStyle/>
        <a:p>
          <a:endParaRPr lang="en-US" sz="2100" dirty="0">
            <a:latin typeface="Helvetica" pitchFamily="2" charset="0"/>
          </a:endParaRPr>
        </a:p>
        <a:p>
          <a:r>
            <a:rPr lang="en-US" sz="2100" dirty="0">
              <a:solidFill>
                <a:srgbClr val="002060"/>
              </a:solidFill>
              <a:latin typeface="Helvetica" pitchFamily="2" charset="0"/>
            </a:rPr>
            <a:t>Death</a:t>
          </a:r>
        </a:p>
      </dgm:t>
    </dgm:pt>
    <dgm:pt modelId="{E3DAE88D-6E00-4DBD-9A90-C5C5B70E7E3C}" type="parTrans" cxnId="{B88BB26E-98B2-499C-93A6-04E6309EC9CF}">
      <dgm:prSet/>
      <dgm:spPr/>
      <dgm:t>
        <a:bodyPr/>
        <a:lstStyle/>
        <a:p>
          <a:endParaRPr lang="en-US"/>
        </a:p>
      </dgm:t>
    </dgm:pt>
    <dgm:pt modelId="{4740BD4E-7071-430D-BB10-14E6C98B0412}" type="sibTrans" cxnId="{B88BB26E-98B2-499C-93A6-04E6309EC9CF}">
      <dgm:prSet/>
      <dgm:spPr/>
      <dgm:t>
        <a:bodyPr/>
        <a:lstStyle/>
        <a:p>
          <a:endParaRPr lang="en-US"/>
        </a:p>
      </dgm:t>
    </dgm:pt>
    <dgm:pt modelId="{11AF75C0-BA0A-4E0D-BA09-3F8864B54A98}">
      <dgm:prSet phldrT="[Text]" custT="1"/>
      <dgm:spPr/>
      <dgm:t>
        <a:bodyPr/>
        <a:lstStyle/>
        <a:p>
          <a:r>
            <a:rPr lang="en-US" sz="2100" dirty="0">
              <a:solidFill>
                <a:srgbClr val="002060"/>
              </a:solidFill>
              <a:latin typeface="Helvetica" pitchFamily="2" charset="0"/>
            </a:rPr>
            <a:t>ER visits, Hospital admissions</a:t>
          </a:r>
        </a:p>
      </dgm:t>
    </dgm:pt>
    <dgm:pt modelId="{20B0CF73-C2D1-4596-9F98-5C74665BF6CF}" type="parTrans" cxnId="{AC812F7B-A946-4CA3-9A25-68DF77CF942C}">
      <dgm:prSet/>
      <dgm:spPr/>
      <dgm:t>
        <a:bodyPr/>
        <a:lstStyle/>
        <a:p>
          <a:endParaRPr lang="en-US"/>
        </a:p>
      </dgm:t>
    </dgm:pt>
    <dgm:pt modelId="{B973631C-408C-49BC-9165-EAD2A250C4BD}" type="sibTrans" cxnId="{AC812F7B-A946-4CA3-9A25-68DF77CF942C}">
      <dgm:prSet/>
      <dgm:spPr/>
      <dgm:t>
        <a:bodyPr/>
        <a:lstStyle/>
        <a:p>
          <a:endParaRPr lang="en-US"/>
        </a:p>
      </dgm:t>
    </dgm:pt>
    <dgm:pt modelId="{D02454E0-F0A7-4E8E-875C-8A9BABAF0BEE}">
      <dgm:prSet phldrT="[Text]" custT="1"/>
      <dgm:spPr/>
      <dgm:t>
        <a:bodyPr/>
        <a:lstStyle/>
        <a:p>
          <a:r>
            <a:rPr lang="en-US" sz="2100" dirty="0">
              <a:solidFill>
                <a:srgbClr val="002060"/>
              </a:solidFill>
              <a:latin typeface="Helvetica" pitchFamily="2" charset="0"/>
            </a:rPr>
            <a:t>Doctor visits, absence from work</a:t>
          </a:r>
        </a:p>
      </dgm:t>
    </dgm:pt>
    <dgm:pt modelId="{452A5031-6CA4-4120-A990-977BB58C873E}" type="parTrans" cxnId="{97DF2B73-ECAC-46E5-A950-41028BEEF504}">
      <dgm:prSet/>
      <dgm:spPr/>
      <dgm:t>
        <a:bodyPr/>
        <a:lstStyle/>
        <a:p>
          <a:endParaRPr lang="en-US"/>
        </a:p>
      </dgm:t>
    </dgm:pt>
    <dgm:pt modelId="{9E3504CC-D722-4D43-987C-A8F261999924}" type="sibTrans" cxnId="{97DF2B73-ECAC-46E5-A950-41028BEEF504}">
      <dgm:prSet/>
      <dgm:spPr/>
      <dgm:t>
        <a:bodyPr/>
        <a:lstStyle/>
        <a:p>
          <a:endParaRPr lang="en-US"/>
        </a:p>
      </dgm:t>
    </dgm:pt>
    <dgm:pt modelId="{23CB41C2-86E4-4D48-8398-B615E16263AF}">
      <dgm:prSet phldrT="[Text]" custT="1"/>
      <dgm:spPr/>
      <dgm:t>
        <a:bodyPr/>
        <a:lstStyle/>
        <a:p>
          <a:r>
            <a:rPr lang="en-US" sz="2100" dirty="0">
              <a:solidFill>
                <a:srgbClr val="002060"/>
              </a:solidFill>
              <a:latin typeface="Helvetica" pitchFamily="2" charset="0"/>
            </a:rPr>
            <a:t>Lung function decrements, Inflammation, Cardiac effects</a:t>
          </a:r>
        </a:p>
      </dgm:t>
    </dgm:pt>
    <dgm:pt modelId="{DF62ED1A-825A-4BCE-80E2-79B98A6BFAD3}" type="parTrans" cxnId="{4DE6126F-0972-4076-803D-BBA5B682EED9}">
      <dgm:prSet/>
      <dgm:spPr/>
      <dgm:t>
        <a:bodyPr/>
        <a:lstStyle/>
        <a:p>
          <a:endParaRPr lang="en-US"/>
        </a:p>
      </dgm:t>
    </dgm:pt>
    <dgm:pt modelId="{17FA8E4E-926B-474D-8397-A91C0403081C}" type="sibTrans" cxnId="{4DE6126F-0972-4076-803D-BBA5B682EED9}">
      <dgm:prSet/>
      <dgm:spPr/>
      <dgm:t>
        <a:bodyPr/>
        <a:lstStyle/>
        <a:p>
          <a:endParaRPr lang="en-US"/>
        </a:p>
      </dgm:t>
    </dgm:pt>
    <dgm:pt modelId="{CA0727E3-9FE6-4103-B335-51A8E68F5C8B}">
      <dgm:prSet phldrT="[Text]" custT="1"/>
      <dgm:spPr/>
      <dgm:t>
        <a:bodyPr/>
        <a:lstStyle/>
        <a:p>
          <a:r>
            <a:rPr lang="en-US" sz="2100" dirty="0">
              <a:solidFill>
                <a:srgbClr val="002060"/>
              </a:solidFill>
              <a:latin typeface="Helvetica" pitchFamily="2" charset="0"/>
            </a:rPr>
            <a:t>Respiratory symptoms, medication use, Asthma attacks</a:t>
          </a:r>
        </a:p>
      </dgm:t>
    </dgm:pt>
    <dgm:pt modelId="{DC8A16B2-913F-489F-AB3F-94B160585AD4}" type="parTrans" cxnId="{B68CED60-A2F4-427F-877D-2EBF596C68B0}">
      <dgm:prSet/>
      <dgm:spPr/>
      <dgm:t>
        <a:bodyPr/>
        <a:lstStyle/>
        <a:p>
          <a:endParaRPr lang="en-US"/>
        </a:p>
      </dgm:t>
    </dgm:pt>
    <dgm:pt modelId="{7360173A-1D68-4844-8ED1-266F7433DE9E}" type="sibTrans" cxnId="{B68CED60-A2F4-427F-877D-2EBF596C68B0}">
      <dgm:prSet/>
      <dgm:spPr/>
      <dgm:t>
        <a:bodyPr/>
        <a:lstStyle/>
        <a:p>
          <a:endParaRPr lang="en-US"/>
        </a:p>
      </dgm:t>
    </dgm:pt>
    <dgm:pt modelId="{BAE937A3-C0D3-46CF-B45F-C9B302F1BEC5}" type="pres">
      <dgm:prSet presAssocID="{3A55A18F-32F7-42B8-9D44-23F8DE0F598A}" presName="Name0" presStyleCnt="0">
        <dgm:presLayoutVars>
          <dgm:dir/>
          <dgm:animLvl val="lvl"/>
          <dgm:resizeHandles val="exact"/>
        </dgm:presLayoutVars>
      </dgm:prSet>
      <dgm:spPr/>
    </dgm:pt>
    <dgm:pt modelId="{20EC3087-7B8D-4A54-AEA0-9B7CB54341AC}" type="pres">
      <dgm:prSet presAssocID="{39E0F309-4752-4D31-8DE2-7EA5F075087B}" presName="Name8" presStyleCnt="0"/>
      <dgm:spPr/>
    </dgm:pt>
    <dgm:pt modelId="{2C49A543-8D3A-47ED-9C5B-C20DAB46C91E}" type="pres">
      <dgm:prSet presAssocID="{39E0F309-4752-4D31-8DE2-7EA5F075087B}" presName="level" presStyleLbl="node1" presStyleIdx="0" presStyleCnt="5">
        <dgm:presLayoutVars>
          <dgm:chMax val="1"/>
          <dgm:bulletEnabled val="1"/>
        </dgm:presLayoutVars>
      </dgm:prSet>
      <dgm:spPr/>
    </dgm:pt>
    <dgm:pt modelId="{B21B9956-C7A0-4C6E-B385-C073B035E5C5}" type="pres">
      <dgm:prSet presAssocID="{39E0F309-4752-4D31-8DE2-7EA5F075087B}" presName="levelTx" presStyleLbl="revTx" presStyleIdx="0" presStyleCnt="0">
        <dgm:presLayoutVars>
          <dgm:chMax val="1"/>
          <dgm:bulletEnabled val="1"/>
        </dgm:presLayoutVars>
      </dgm:prSet>
      <dgm:spPr/>
    </dgm:pt>
    <dgm:pt modelId="{BB91F3D4-FE3E-47C5-A83D-1273237C0B33}" type="pres">
      <dgm:prSet presAssocID="{11AF75C0-BA0A-4E0D-BA09-3F8864B54A98}" presName="Name8" presStyleCnt="0"/>
      <dgm:spPr/>
    </dgm:pt>
    <dgm:pt modelId="{D5B476A3-BE57-4FCE-962B-065AEFE4E579}" type="pres">
      <dgm:prSet presAssocID="{11AF75C0-BA0A-4E0D-BA09-3F8864B54A98}" presName="level" presStyleLbl="node1" presStyleIdx="1" presStyleCnt="5">
        <dgm:presLayoutVars>
          <dgm:chMax val="1"/>
          <dgm:bulletEnabled val="1"/>
        </dgm:presLayoutVars>
      </dgm:prSet>
      <dgm:spPr/>
    </dgm:pt>
    <dgm:pt modelId="{D1BB2A64-A5DD-4C93-B9CC-2DC69D54AA50}" type="pres">
      <dgm:prSet presAssocID="{11AF75C0-BA0A-4E0D-BA09-3F8864B54A98}" presName="levelTx" presStyleLbl="revTx" presStyleIdx="0" presStyleCnt="0">
        <dgm:presLayoutVars>
          <dgm:chMax val="1"/>
          <dgm:bulletEnabled val="1"/>
        </dgm:presLayoutVars>
      </dgm:prSet>
      <dgm:spPr/>
    </dgm:pt>
    <dgm:pt modelId="{E35665DB-414D-4958-BED7-5DE29DEBE1C4}" type="pres">
      <dgm:prSet presAssocID="{D02454E0-F0A7-4E8E-875C-8A9BABAF0BEE}" presName="Name8" presStyleCnt="0"/>
      <dgm:spPr/>
    </dgm:pt>
    <dgm:pt modelId="{4E32FF56-3CB9-49DE-9509-C474C5FF0346}" type="pres">
      <dgm:prSet presAssocID="{D02454E0-F0A7-4E8E-875C-8A9BABAF0BEE}" presName="level" presStyleLbl="node1" presStyleIdx="2" presStyleCnt="5">
        <dgm:presLayoutVars>
          <dgm:chMax val="1"/>
          <dgm:bulletEnabled val="1"/>
        </dgm:presLayoutVars>
      </dgm:prSet>
      <dgm:spPr/>
    </dgm:pt>
    <dgm:pt modelId="{434D3844-DBD9-449C-8A15-95217ECDAB01}" type="pres">
      <dgm:prSet presAssocID="{D02454E0-F0A7-4E8E-875C-8A9BABAF0BEE}" presName="levelTx" presStyleLbl="revTx" presStyleIdx="0" presStyleCnt="0">
        <dgm:presLayoutVars>
          <dgm:chMax val="1"/>
          <dgm:bulletEnabled val="1"/>
        </dgm:presLayoutVars>
      </dgm:prSet>
      <dgm:spPr/>
    </dgm:pt>
    <dgm:pt modelId="{6B5042EA-5C42-4BE6-A15D-1A714937C846}" type="pres">
      <dgm:prSet presAssocID="{CA0727E3-9FE6-4103-B335-51A8E68F5C8B}" presName="Name8" presStyleCnt="0"/>
      <dgm:spPr/>
    </dgm:pt>
    <dgm:pt modelId="{785CEA5D-991E-46A4-9398-7938738A97EA}" type="pres">
      <dgm:prSet presAssocID="{CA0727E3-9FE6-4103-B335-51A8E68F5C8B}" presName="level" presStyleLbl="node1" presStyleIdx="3" presStyleCnt="5">
        <dgm:presLayoutVars>
          <dgm:chMax val="1"/>
          <dgm:bulletEnabled val="1"/>
        </dgm:presLayoutVars>
      </dgm:prSet>
      <dgm:spPr/>
    </dgm:pt>
    <dgm:pt modelId="{2E3B8508-46A6-4AAF-B53D-4E1F40B901E2}" type="pres">
      <dgm:prSet presAssocID="{CA0727E3-9FE6-4103-B335-51A8E68F5C8B}" presName="levelTx" presStyleLbl="revTx" presStyleIdx="0" presStyleCnt="0">
        <dgm:presLayoutVars>
          <dgm:chMax val="1"/>
          <dgm:bulletEnabled val="1"/>
        </dgm:presLayoutVars>
      </dgm:prSet>
      <dgm:spPr/>
    </dgm:pt>
    <dgm:pt modelId="{29A2A049-BD50-40F2-9985-B0EF8C5EE483}" type="pres">
      <dgm:prSet presAssocID="{23CB41C2-86E4-4D48-8398-B615E16263AF}" presName="Name8" presStyleCnt="0"/>
      <dgm:spPr/>
    </dgm:pt>
    <dgm:pt modelId="{FF3A5C3F-111D-44DA-9D21-6C280E20188A}" type="pres">
      <dgm:prSet presAssocID="{23CB41C2-86E4-4D48-8398-B615E16263AF}" presName="level" presStyleLbl="node1" presStyleIdx="4" presStyleCnt="5">
        <dgm:presLayoutVars>
          <dgm:chMax val="1"/>
          <dgm:bulletEnabled val="1"/>
        </dgm:presLayoutVars>
      </dgm:prSet>
      <dgm:spPr/>
    </dgm:pt>
    <dgm:pt modelId="{B2BE85BF-2261-49DA-86B1-3946025C5F70}" type="pres">
      <dgm:prSet presAssocID="{23CB41C2-86E4-4D48-8398-B615E16263AF}" presName="levelTx" presStyleLbl="revTx" presStyleIdx="0" presStyleCnt="0">
        <dgm:presLayoutVars>
          <dgm:chMax val="1"/>
          <dgm:bulletEnabled val="1"/>
        </dgm:presLayoutVars>
      </dgm:prSet>
      <dgm:spPr/>
    </dgm:pt>
  </dgm:ptLst>
  <dgm:cxnLst>
    <dgm:cxn modelId="{F5011C09-0D48-4649-9979-BDA77245FA0F}" type="presOf" srcId="{39E0F309-4752-4D31-8DE2-7EA5F075087B}" destId="{2C49A543-8D3A-47ED-9C5B-C20DAB46C91E}" srcOrd="0" destOrd="0" presId="urn:microsoft.com/office/officeart/2005/8/layout/pyramid1"/>
    <dgm:cxn modelId="{D4788031-7542-4C26-A8BA-5A9F9742088A}" type="presOf" srcId="{D02454E0-F0A7-4E8E-875C-8A9BABAF0BEE}" destId="{4E32FF56-3CB9-49DE-9509-C474C5FF0346}" srcOrd="0" destOrd="0" presId="urn:microsoft.com/office/officeart/2005/8/layout/pyramid1"/>
    <dgm:cxn modelId="{FC78FE35-6F10-45B9-9356-D9EA3BE63B2E}" type="presOf" srcId="{23CB41C2-86E4-4D48-8398-B615E16263AF}" destId="{B2BE85BF-2261-49DA-86B1-3946025C5F70}" srcOrd="1" destOrd="0" presId="urn:microsoft.com/office/officeart/2005/8/layout/pyramid1"/>
    <dgm:cxn modelId="{B68CED60-A2F4-427F-877D-2EBF596C68B0}" srcId="{3A55A18F-32F7-42B8-9D44-23F8DE0F598A}" destId="{CA0727E3-9FE6-4103-B335-51A8E68F5C8B}" srcOrd="3" destOrd="0" parTransId="{DC8A16B2-913F-489F-AB3F-94B160585AD4}" sibTransId="{7360173A-1D68-4844-8ED1-266F7433DE9E}"/>
    <dgm:cxn modelId="{1012BB65-7861-4F87-B80F-D9579E9E765E}" type="presOf" srcId="{3A55A18F-32F7-42B8-9D44-23F8DE0F598A}" destId="{BAE937A3-C0D3-46CF-B45F-C9B302F1BEC5}" srcOrd="0" destOrd="0" presId="urn:microsoft.com/office/officeart/2005/8/layout/pyramid1"/>
    <dgm:cxn modelId="{B88BB26E-98B2-499C-93A6-04E6309EC9CF}" srcId="{3A55A18F-32F7-42B8-9D44-23F8DE0F598A}" destId="{39E0F309-4752-4D31-8DE2-7EA5F075087B}" srcOrd="0" destOrd="0" parTransId="{E3DAE88D-6E00-4DBD-9A90-C5C5B70E7E3C}" sibTransId="{4740BD4E-7071-430D-BB10-14E6C98B0412}"/>
    <dgm:cxn modelId="{4DE6126F-0972-4076-803D-BBA5B682EED9}" srcId="{3A55A18F-32F7-42B8-9D44-23F8DE0F598A}" destId="{23CB41C2-86E4-4D48-8398-B615E16263AF}" srcOrd="4" destOrd="0" parTransId="{DF62ED1A-825A-4BCE-80E2-79B98A6BFAD3}" sibTransId="{17FA8E4E-926B-474D-8397-A91C0403081C}"/>
    <dgm:cxn modelId="{97DF2B73-ECAC-46E5-A950-41028BEEF504}" srcId="{3A55A18F-32F7-42B8-9D44-23F8DE0F598A}" destId="{D02454E0-F0A7-4E8E-875C-8A9BABAF0BEE}" srcOrd="2" destOrd="0" parTransId="{452A5031-6CA4-4120-A990-977BB58C873E}" sibTransId="{9E3504CC-D722-4D43-987C-A8F261999924}"/>
    <dgm:cxn modelId="{AC812F7B-A946-4CA3-9A25-68DF77CF942C}" srcId="{3A55A18F-32F7-42B8-9D44-23F8DE0F598A}" destId="{11AF75C0-BA0A-4E0D-BA09-3F8864B54A98}" srcOrd="1" destOrd="0" parTransId="{20B0CF73-C2D1-4596-9F98-5C74665BF6CF}" sibTransId="{B973631C-408C-49BC-9165-EAD2A250C4BD}"/>
    <dgm:cxn modelId="{6FB43C89-FE83-49BA-9071-DD8B19F3FC5E}" type="presOf" srcId="{39E0F309-4752-4D31-8DE2-7EA5F075087B}" destId="{B21B9956-C7A0-4C6E-B385-C073B035E5C5}" srcOrd="1" destOrd="0" presId="urn:microsoft.com/office/officeart/2005/8/layout/pyramid1"/>
    <dgm:cxn modelId="{E9EB52A0-8E41-430F-AD76-801C17BC69A9}" type="presOf" srcId="{11AF75C0-BA0A-4E0D-BA09-3F8864B54A98}" destId="{D5B476A3-BE57-4FCE-962B-065AEFE4E579}" srcOrd="0" destOrd="0" presId="urn:microsoft.com/office/officeart/2005/8/layout/pyramid1"/>
    <dgm:cxn modelId="{CCC811AE-3C72-4AA2-9882-165CBC053122}" type="presOf" srcId="{D02454E0-F0A7-4E8E-875C-8A9BABAF0BEE}" destId="{434D3844-DBD9-449C-8A15-95217ECDAB01}" srcOrd="1" destOrd="0" presId="urn:microsoft.com/office/officeart/2005/8/layout/pyramid1"/>
    <dgm:cxn modelId="{802377AE-1C8B-4D08-BC65-504D857F43C7}" type="presOf" srcId="{CA0727E3-9FE6-4103-B335-51A8E68F5C8B}" destId="{785CEA5D-991E-46A4-9398-7938738A97EA}" srcOrd="0" destOrd="0" presId="urn:microsoft.com/office/officeart/2005/8/layout/pyramid1"/>
    <dgm:cxn modelId="{9EC301E6-9D43-4F9D-9297-CFC749F2439E}" type="presOf" srcId="{11AF75C0-BA0A-4E0D-BA09-3F8864B54A98}" destId="{D1BB2A64-A5DD-4C93-B9CC-2DC69D54AA50}" srcOrd="1" destOrd="0" presId="urn:microsoft.com/office/officeart/2005/8/layout/pyramid1"/>
    <dgm:cxn modelId="{10CAD7EA-1663-470E-BDD9-9EA3B4210A8E}" type="presOf" srcId="{23CB41C2-86E4-4D48-8398-B615E16263AF}" destId="{FF3A5C3F-111D-44DA-9D21-6C280E20188A}" srcOrd="0" destOrd="0" presId="urn:microsoft.com/office/officeart/2005/8/layout/pyramid1"/>
    <dgm:cxn modelId="{5C2D3EFD-5DA6-4D6B-91B8-F1FA1603AE55}" type="presOf" srcId="{CA0727E3-9FE6-4103-B335-51A8E68F5C8B}" destId="{2E3B8508-46A6-4AAF-B53D-4E1F40B901E2}" srcOrd="1" destOrd="0" presId="urn:microsoft.com/office/officeart/2005/8/layout/pyramid1"/>
    <dgm:cxn modelId="{CE71B3C1-ACFF-49F3-AE71-78DAD5A7CCA0}" type="presParOf" srcId="{BAE937A3-C0D3-46CF-B45F-C9B302F1BEC5}" destId="{20EC3087-7B8D-4A54-AEA0-9B7CB54341AC}" srcOrd="0" destOrd="0" presId="urn:microsoft.com/office/officeart/2005/8/layout/pyramid1"/>
    <dgm:cxn modelId="{32CF3DCD-3EAB-4D4B-85E9-E4DB4AB9089B}" type="presParOf" srcId="{20EC3087-7B8D-4A54-AEA0-9B7CB54341AC}" destId="{2C49A543-8D3A-47ED-9C5B-C20DAB46C91E}" srcOrd="0" destOrd="0" presId="urn:microsoft.com/office/officeart/2005/8/layout/pyramid1"/>
    <dgm:cxn modelId="{BE8CAD18-253D-4AA9-B527-6BE58F700101}" type="presParOf" srcId="{20EC3087-7B8D-4A54-AEA0-9B7CB54341AC}" destId="{B21B9956-C7A0-4C6E-B385-C073B035E5C5}" srcOrd="1" destOrd="0" presId="urn:microsoft.com/office/officeart/2005/8/layout/pyramid1"/>
    <dgm:cxn modelId="{C3AB28B9-0EBF-475A-BDFA-391BFED1537D}" type="presParOf" srcId="{BAE937A3-C0D3-46CF-B45F-C9B302F1BEC5}" destId="{BB91F3D4-FE3E-47C5-A83D-1273237C0B33}" srcOrd="1" destOrd="0" presId="urn:microsoft.com/office/officeart/2005/8/layout/pyramid1"/>
    <dgm:cxn modelId="{12B6CCD8-81F7-4B92-A8E0-59FDEEC904AE}" type="presParOf" srcId="{BB91F3D4-FE3E-47C5-A83D-1273237C0B33}" destId="{D5B476A3-BE57-4FCE-962B-065AEFE4E579}" srcOrd="0" destOrd="0" presId="urn:microsoft.com/office/officeart/2005/8/layout/pyramid1"/>
    <dgm:cxn modelId="{864A5047-F7D1-4C70-8501-2EC16BD9D641}" type="presParOf" srcId="{BB91F3D4-FE3E-47C5-A83D-1273237C0B33}" destId="{D1BB2A64-A5DD-4C93-B9CC-2DC69D54AA50}" srcOrd="1" destOrd="0" presId="urn:microsoft.com/office/officeart/2005/8/layout/pyramid1"/>
    <dgm:cxn modelId="{761E1B3E-890A-46FF-81C2-9534F9435AD6}" type="presParOf" srcId="{BAE937A3-C0D3-46CF-B45F-C9B302F1BEC5}" destId="{E35665DB-414D-4958-BED7-5DE29DEBE1C4}" srcOrd="2" destOrd="0" presId="urn:microsoft.com/office/officeart/2005/8/layout/pyramid1"/>
    <dgm:cxn modelId="{D2B037D0-D487-43BA-A459-357BC49D3C90}" type="presParOf" srcId="{E35665DB-414D-4958-BED7-5DE29DEBE1C4}" destId="{4E32FF56-3CB9-49DE-9509-C474C5FF0346}" srcOrd="0" destOrd="0" presId="urn:microsoft.com/office/officeart/2005/8/layout/pyramid1"/>
    <dgm:cxn modelId="{BD857530-F8FB-479D-9510-9151F4C4A878}" type="presParOf" srcId="{E35665DB-414D-4958-BED7-5DE29DEBE1C4}" destId="{434D3844-DBD9-449C-8A15-95217ECDAB01}" srcOrd="1" destOrd="0" presId="urn:microsoft.com/office/officeart/2005/8/layout/pyramid1"/>
    <dgm:cxn modelId="{9E410E36-466E-4834-A248-1E58B99E556D}" type="presParOf" srcId="{BAE937A3-C0D3-46CF-B45F-C9B302F1BEC5}" destId="{6B5042EA-5C42-4BE6-A15D-1A714937C846}" srcOrd="3" destOrd="0" presId="urn:microsoft.com/office/officeart/2005/8/layout/pyramid1"/>
    <dgm:cxn modelId="{FB79D84B-0AFA-4B10-8E71-3471C29C9905}" type="presParOf" srcId="{6B5042EA-5C42-4BE6-A15D-1A714937C846}" destId="{785CEA5D-991E-46A4-9398-7938738A97EA}" srcOrd="0" destOrd="0" presId="urn:microsoft.com/office/officeart/2005/8/layout/pyramid1"/>
    <dgm:cxn modelId="{F25BE1D7-5D60-4AEB-B04F-058944BD8466}" type="presParOf" srcId="{6B5042EA-5C42-4BE6-A15D-1A714937C846}" destId="{2E3B8508-46A6-4AAF-B53D-4E1F40B901E2}" srcOrd="1" destOrd="0" presId="urn:microsoft.com/office/officeart/2005/8/layout/pyramid1"/>
    <dgm:cxn modelId="{D363843D-4C9A-40C4-B627-E3BD2388D31D}" type="presParOf" srcId="{BAE937A3-C0D3-46CF-B45F-C9B302F1BEC5}" destId="{29A2A049-BD50-40F2-9985-B0EF8C5EE483}" srcOrd="4" destOrd="0" presId="urn:microsoft.com/office/officeart/2005/8/layout/pyramid1"/>
    <dgm:cxn modelId="{33D59285-6DEB-4235-B12B-0A2F4655CEF7}" type="presParOf" srcId="{29A2A049-BD50-40F2-9985-B0EF8C5EE483}" destId="{FF3A5C3F-111D-44DA-9D21-6C280E20188A}" srcOrd="0" destOrd="0" presId="urn:microsoft.com/office/officeart/2005/8/layout/pyramid1"/>
    <dgm:cxn modelId="{6B0A3468-D88C-4F09-A28E-F698EE01D422}" type="presParOf" srcId="{29A2A049-BD50-40F2-9985-B0EF8C5EE483}" destId="{B2BE85BF-2261-49DA-86B1-3946025C5F70}"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9A543-8D3A-47ED-9C5B-C20DAB46C91E}">
      <dsp:nvSpPr>
        <dsp:cNvPr id="0" name=""/>
        <dsp:cNvSpPr/>
      </dsp:nvSpPr>
      <dsp:spPr>
        <a:xfrm>
          <a:off x="2896235" y="0"/>
          <a:ext cx="1448117" cy="904769"/>
        </a:xfrm>
        <a:prstGeom prst="trapezoid">
          <a:avLst>
            <a:gd name="adj" fmla="val 80027"/>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Helvetica" pitchFamily="2" charset="0"/>
          </a:endParaRPr>
        </a:p>
        <a:p>
          <a:pPr marL="0" lvl="0" indent="0" algn="ctr" defTabSz="933450">
            <a:lnSpc>
              <a:spcPct val="90000"/>
            </a:lnSpc>
            <a:spcBef>
              <a:spcPct val="0"/>
            </a:spcBef>
            <a:spcAft>
              <a:spcPct val="35000"/>
            </a:spcAft>
            <a:buNone/>
          </a:pPr>
          <a:r>
            <a:rPr lang="en-US" sz="2100" kern="1200" dirty="0">
              <a:solidFill>
                <a:srgbClr val="002060"/>
              </a:solidFill>
              <a:latin typeface="Helvetica" pitchFamily="2" charset="0"/>
            </a:rPr>
            <a:t>Death</a:t>
          </a:r>
        </a:p>
      </dsp:txBody>
      <dsp:txXfrm>
        <a:off x="2896235" y="0"/>
        <a:ext cx="1448117" cy="904769"/>
      </dsp:txXfrm>
    </dsp:sp>
    <dsp:sp modelId="{D5B476A3-BE57-4FCE-962B-065AEFE4E579}">
      <dsp:nvSpPr>
        <dsp:cNvPr id="0" name=""/>
        <dsp:cNvSpPr/>
      </dsp:nvSpPr>
      <dsp:spPr>
        <a:xfrm>
          <a:off x="2172176" y="904769"/>
          <a:ext cx="2896235" cy="904769"/>
        </a:xfrm>
        <a:prstGeom prst="trapezoid">
          <a:avLst>
            <a:gd name="adj" fmla="val 80027"/>
          </a:avLst>
        </a:prstGeom>
        <a:solidFill>
          <a:schemeClr val="accent6">
            <a:shade val="80000"/>
            <a:hueOff val="-95423"/>
            <a:satOff val="4252"/>
            <a:lumOff val="59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2060"/>
              </a:solidFill>
              <a:latin typeface="Helvetica" pitchFamily="2" charset="0"/>
            </a:rPr>
            <a:t>ER visits, Hospital admissions</a:t>
          </a:r>
        </a:p>
      </dsp:txBody>
      <dsp:txXfrm>
        <a:off x="2679017" y="904769"/>
        <a:ext cx="1882552" cy="904769"/>
      </dsp:txXfrm>
    </dsp:sp>
    <dsp:sp modelId="{4E32FF56-3CB9-49DE-9509-C474C5FF0346}">
      <dsp:nvSpPr>
        <dsp:cNvPr id="0" name=""/>
        <dsp:cNvSpPr/>
      </dsp:nvSpPr>
      <dsp:spPr>
        <a:xfrm>
          <a:off x="1448117" y="1809538"/>
          <a:ext cx="4344352" cy="904769"/>
        </a:xfrm>
        <a:prstGeom prst="trapezoid">
          <a:avLst>
            <a:gd name="adj" fmla="val 80027"/>
          </a:avLst>
        </a:prstGeom>
        <a:solidFill>
          <a:schemeClr val="accent6">
            <a:shade val="80000"/>
            <a:hueOff val="-190846"/>
            <a:satOff val="8505"/>
            <a:lumOff val="118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2060"/>
              </a:solidFill>
              <a:latin typeface="Helvetica" pitchFamily="2" charset="0"/>
            </a:rPr>
            <a:t>Doctor visits, absence from work</a:t>
          </a:r>
        </a:p>
      </dsp:txBody>
      <dsp:txXfrm>
        <a:off x="2208379" y="1809538"/>
        <a:ext cx="2823829" cy="904769"/>
      </dsp:txXfrm>
    </dsp:sp>
    <dsp:sp modelId="{785CEA5D-991E-46A4-9398-7938738A97EA}">
      <dsp:nvSpPr>
        <dsp:cNvPr id="0" name=""/>
        <dsp:cNvSpPr/>
      </dsp:nvSpPr>
      <dsp:spPr>
        <a:xfrm>
          <a:off x="724058" y="2714307"/>
          <a:ext cx="5792470" cy="904769"/>
        </a:xfrm>
        <a:prstGeom prst="trapezoid">
          <a:avLst>
            <a:gd name="adj" fmla="val 80027"/>
          </a:avLst>
        </a:prstGeom>
        <a:solidFill>
          <a:schemeClr val="accent6">
            <a:shade val="80000"/>
            <a:hueOff val="-286269"/>
            <a:satOff val="12757"/>
            <a:lumOff val="17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2060"/>
              </a:solidFill>
              <a:latin typeface="Helvetica" pitchFamily="2" charset="0"/>
            </a:rPr>
            <a:t>Respiratory symptoms, medication use, Asthma attacks</a:t>
          </a:r>
        </a:p>
      </dsp:txBody>
      <dsp:txXfrm>
        <a:off x="1737741" y="2714307"/>
        <a:ext cx="3765105" cy="904769"/>
      </dsp:txXfrm>
    </dsp:sp>
    <dsp:sp modelId="{FF3A5C3F-111D-44DA-9D21-6C280E20188A}">
      <dsp:nvSpPr>
        <dsp:cNvPr id="0" name=""/>
        <dsp:cNvSpPr/>
      </dsp:nvSpPr>
      <dsp:spPr>
        <a:xfrm>
          <a:off x="0" y="3619076"/>
          <a:ext cx="7240588" cy="904769"/>
        </a:xfrm>
        <a:prstGeom prst="trapezoid">
          <a:avLst>
            <a:gd name="adj" fmla="val 80027"/>
          </a:avLst>
        </a:prstGeom>
        <a:solidFill>
          <a:schemeClr val="accent6">
            <a:shade val="80000"/>
            <a:hueOff val="-381692"/>
            <a:satOff val="17009"/>
            <a:lumOff val="237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2060"/>
              </a:solidFill>
              <a:latin typeface="Helvetica" pitchFamily="2" charset="0"/>
            </a:rPr>
            <a:t>Lung function decrements, Inflammation, Cardiac effects</a:t>
          </a:r>
        </a:p>
      </dsp:txBody>
      <dsp:txXfrm>
        <a:off x="1267102" y="3619076"/>
        <a:ext cx="4706382" cy="90476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3CD034-0BA7-B049-A95C-CADFA20B6DDC}" type="datetimeFigureOut">
              <a:rPr lang="en-US" smtClean="0"/>
              <a:t>10/9/20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E2E58F-CA93-2246-B1C9-F59AD8A0599A}" type="slidenum">
              <a:rPr lang="en-US" smtClean="0"/>
              <a:t>‹#›</a:t>
            </a:fld>
            <a:endParaRPr lang="en-US"/>
          </a:p>
        </p:txBody>
      </p:sp>
    </p:spTree>
    <p:extLst>
      <p:ext uri="{BB962C8B-B14F-4D97-AF65-F5344CB8AC3E}">
        <p14:creationId xmlns:p14="http://schemas.microsoft.com/office/powerpoint/2010/main" val="3666474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2</a:t>
            </a:fld>
            <a:endParaRPr lang="en-US"/>
          </a:p>
        </p:txBody>
      </p:sp>
    </p:spTree>
    <p:extLst>
      <p:ext uri="{BB962C8B-B14F-4D97-AF65-F5344CB8AC3E}">
        <p14:creationId xmlns:p14="http://schemas.microsoft.com/office/powerpoint/2010/main" val="1228213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12</a:t>
            </a:fld>
            <a:endParaRPr lang="en-US"/>
          </a:p>
        </p:txBody>
      </p:sp>
    </p:spTree>
    <p:extLst>
      <p:ext uri="{BB962C8B-B14F-4D97-AF65-F5344CB8AC3E}">
        <p14:creationId xmlns:p14="http://schemas.microsoft.com/office/powerpoint/2010/main" val="800696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13</a:t>
            </a:fld>
            <a:endParaRPr lang="en-US"/>
          </a:p>
        </p:txBody>
      </p:sp>
    </p:spTree>
    <p:extLst>
      <p:ext uri="{BB962C8B-B14F-4D97-AF65-F5344CB8AC3E}">
        <p14:creationId xmlns:p14="http://schemas.microsoft.com/office/powerpoint/2010/main" val="276963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14</a:t>
            </a:fld>
            <a:endParaRPr lang="en-US"/>
          </a:p>
        </p:txBody>
      </p:sp>
    </p:spTree>
    <p:extLst>
      <p:ext uri="{BB962C8B-B14F-4D97-AF65-F5344CB8AC3E}">
        <p14:creationId xmlns:p14="http://schemas.microsoft.com/office/powerpoint/2010/main" val="469954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15</a:t>
            </a:fld>
            <a:endParaRPr lang="en-US"/>
          </a:p>
        </p:txBody>
      </p:sp>
    </p:spTree>
    <p:extLst>
      <p:ext uri="{BB962C8B-B14F-4D97-AF65-F5344CB8AC3E}">
        <p14:creationId xmlns:p14="http://schemas.microsoft.com/office/powerpoint/2010/main" val="302790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16</a:t>
            </a:fld>
            <a:endParaRPr lang="en-US"/>
          </a:p>
        </p:txBody>
      </p:sp>
    </p:spTree>
    <p:extLst>
      <p:ext uri="{BB962C8B-B14F-4D97-AF65-F5344CB8AC3E}">
        <p14:creationId xmlns:p14="http://schemas.microsoft.com/office/powerpoint/2010/main" val="2442481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17</a:t>
            </a:fld>
            <a:endParaRPr lang="en-US"/>
          </a:p>
        </p:txBody>
      </p:sp>
    </p:spTree>
    <p:extLst>
      <p:ext uri="{BB962C8B-B14F-4D97-AF65-F5344CB8AC3E}">
        <p14:creationId xmlns:p14="http://schemas.microsoft.com/office/powerpoint/2010/main" val="4228253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18</a:t>
            </a:fld>
            <a:endParaRPr lang="en-US"/>
          </a:p>
        </p:txBody>
      </p:sp>
    </p:spTree>
    <p:extLst>
      <p:ext uri="{BB962C8B-B14F-4D97-AF65-F5344CB8AC3E}">
        <p14:creationId xmlns:p14="http://schemas.microsoft.com/office/powerpoint/2010/main" val="148673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19</a:t>
            </a:fld>
            <a:endParaRPr lang="en-US"/>
          </a:p>
        </p:txBody>
      </p:sp>
    </p:spTree>
    <p:extLst>
      <p:ext uri="{BB962C8B-B14F-4D97-AF65-F5344CB8AC3E}">
        <p14:creationId xmlns:p14="http://schemas.microsoft.com/office/powerpoint/2010/main" val="324535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20</a:t>
            </a:fld>
            <a:endParaRPr lang="en-US"/>
          </a:p>
        </p:txBody>
      </p:sp>
    </p:spTree>
    <p:extLst>
      <p:ext uri="{BB962C8B-B14F-4D97-AF65-F5344CB8AC3E}">
        <p14:creationId xmlns:p14="http://schemas.microsoft.com/office/powerpoint/2010/main" val="1806260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21</a:t>
            </a:fld>
            <a:endParaRPr lang="en-US"/>
          </a:p>
        </p:txBody>
      </p:sp>
    </p:spTree>
    <p:extLst>
      <p:ext uri="{BB962C8B-B14F-4D97-AF65-F5344CB8AC3E}">
        <p14:creationId xmlns:p14="http://schemas.microsoft.com/office/powerpoint/2010/main" val="1977532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3</a:t>
            </a:fld>
            <a:endParaRPr lang="en-US"/>
          </a:p>
        </p:txBody>
      </p:sp>
    </p:spTree>
    <p:extLst>
      <p:ext uri="{BB962C8B-B14F-4D97-AF65-F5344CB8AC3E}">
        <p14:creationId xmlns:p14="http://schemas.microsoft.com/office/powerpoint/2010/main" val="86428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22</a:t>
            </a:fld>
            <a:endParaRPr lang="en-US"/>
          </a:p>
        </p:txBody>
      </p:sp>
    </p:spTree>
    <p:extLst>
      <p:ext uri="{BB962C8B-B14F-4D97-AF65-F5344CB8AC3E}">
        <p14:creationId xmlns:p14="http://schemas.microsoft.com/office/powerpoint/2010/main" val="3603298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23</a:t>
            </a:fld>
            <a:endParaRPr lang="en-US"/>
          </a:p>
        </p:txBody>
      </p:sp>
    </p:spTree>
    <p:extLst>
      <p:ext uri="{BB962C8B-B14F-4D97-AF65-F5344CB8AC3E}">
        <p14:creationId xmlns:p14="http://schemas.microsoft.com/office/powerpoint/2010/main" val="582659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24</a:t>
            </a:fld>
            <a:endParaRPr lang="en-US"/>
          </a:p>
        </p:txBody>
      </p:sp>
    </p:spTree>
    <p:extLst>
      <p:ext uri="{BB962C8B-B14F-4D97-AF65-F5344CB8AC3E}">
        <p14:creationId xmlns:p14="http://schemas.microsoft.com/office/powerpoint/2010/main" val="798022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E2E58F-CA93-2246-B1C9-F59AD8A0599A}" type="slidenum">
              <a:rPr lang="en-US" smtClean="0"/>
              <a:t>27</a:t>
            </a:fld>
            <a:endParaRPr lang="en-US"/>
          </a:p>
        </p:txBody>
      </p:sp>
    </p:spTree>
    <p:extLst>
      <p:ext uri="{BB962C8B-B14F-4D97-AF65-F5344CB8AC3E}">
        <p14:creationId xmlns:p14="http://schemas.microsoft.com/office/powerpoint/2010/main" val="3220736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E2E58F-CA93-2246-B1C9-F59AD8A0599A}" type="slidenum">
              <a:rPr lang="en-US" smtClean="0"/>
              <a:t>31</a:t>
            </a:fld>
            <a:endParaRPr lang="en-US"/>
          </a:p>
        </p:txBody>
      </p:sp>
    </p:spTree>
    <p:extLst>
      <p:ext uri="{BB962C8B-B14F-4D97-AF65-F5344CB8AC3E}">
        <p14:creationId xmlns:p14="http://schemas.microsoft.com/office/powerpoint/2010/main" val="2584945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4</a:t>
            </a:fld>
            <a:endParaRPr lang="en-US"/>
          </a:p>
        </p:txBody>
      </p:sp>
    </p:spTree>
    <p:extLst>
      <p:ext uri="{BB962C8B-B14F-4D97-AF65-F5344CB8AC3E}">
        <p14:creationId xmlns:p14="http://schemas.microsoft.com/office/powerpoint/2010/main" val="156797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5</a:t>
            </a:fld>
            <a:endParaRPr lang="en-US"/>
          </a:p>
        </p:txBody>
      </p:sp>
    </p:spTree>
    <p:extLst>
      <p:ext uri="{BB962C8B-B14F-4D97-AF65-F5344CB8AC3E}">
        <p14:creationId xmlns:p14="http://schemas.microsoft.com/office/powerpoint/2010/main" val="1024741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6</a:t>
            </a:fld>
            <a:endParaRPr lang="en-US"/>
          </a:p>
        </p:txBody>
      </p:sp>
    </p:spTree>
    <p:extLst>
      <p:ext uri="{BB962C8B-B14F-4D97-AF65-F5344CB8AC3E}">
        <p14:creationId xmlns:p14="http://schemas.microsoft.com/office/powerpoint/2010/main" val="2146676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7</a:t>
            </a:fld>
            <a:endParaRPr lang="en-US"/>
          </a:p>
        </p:txBody>
      </p:sp>
    </p:spTree>
    <p:extLst>
      <p:ext uri="{BB962C8B-B14F-4D97-AF65-F5344CB8AC3E}">
        <p14:creationId xmlns:p14="http://schemas.microsoft.com/office/powerpoint/2010/main" val="4083542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9</a:t>
            </a:fld>
            <a:endParaRPr lang="en-US"/>
          </a:p>
        </p:txBody>
      </p:sp>
    </p:spTree>
    <p:extLst>
      <p:ext uri="{BB962C8B-B14F-4D97-AF65-F5344CB8AC3E}">
        <p14:creationId xmlns:p14="http://schemas.microsoft.com/office/powerpoint/2010/main" val="3574817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10</a:t>
            </a:fld>
            <a:endParaRPr lang="en-US"/>
          </a:p>
        </p:txBody>
      </p:sp>
    </p:spTree>
    <p:extLst>
      <p:ext uri="{BB962C8B-B14F-4D97-AF65-F5344CB8AC3E}">
        <p14:creationId xmlns:p14="http://schemas.microsoft.com/office/powerpoint/2010/main" val="882577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2E58F-CA93-2246-B1C9-F59AD8A0599A}" type="slidenum">
              <a:rPr lang="en-US" smtClean="0"/>
              <a:t>11</a:t>
            </a:fld>
            <a:endParaRPr lang="en-US"/>
          </a:p>
        </p:txBody>
      </p:sp>
    </p:spTree>
    <p:extLst>
      <p:ext uri="{BB962C8B-B14F-4D97-AF65-F5344CB8AC3E}">
        <p14:creationId xmlns:p14="http://schemas.microsoft.com/office/powerpoint/2010/main" val="1842665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4.tiff"/><Relationship Id="rId4" Type="http://schemas.openxmlformats.org/officeDocument/2006/relationships/image" Target="../media/image13.tiff"/></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0.tiff"/><Relationship Id="rId4" Type="http://schemas.openxmlformats.org/officeDocument/2006/relationships/hyperlink" Target="https://www.ncbi.nlm.nih.gov/pmc/articles/PMC4776742/pdf/nihms-759816.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2C2117-3981-BD49-B327-CF9666644F87}"/>
              </a:ext>
            </a:extLst>
          </p:cNvPr>
          <p:cNvPicPr>
            <a:picLocks noChangeAspect="1"/>
          </p:cNvPicPr>
          <p:nvPr/>
        </p:nvPicPr>
        <p:blipFill rotWithShape="1">
          <a:blip r:embed="rId2">
            <a:extLst>
              <a:ext uri="{28A0092B-C50C-407E-A947-70E740481C1C}">
                <a14:useLocalDpi xmlns:a14="http://schemas.microsoft.com/office/drawing/2010/main" val="0"/>
              </a:ext>
            </a:extLst>
          </a:blip>
          <a:srcRect t="37366" b="27464"/>
          <a:stretch/>
        </p:blipFill>
        <p:spPr>
          <a:xfrm>
            <a:off x="3755602" y="152399"/>
            <a:ext cx="5493592" cy="1932093"/>
          </a:xfrm>
          <a:prstGeom prst="rect">
            <a:avLst/>
          </a:prstGeom>
        </p:spPr>
      </p:pic>
      <p:grpSp>
        <p:nvGrpSpPr>
          <p:cNvPr id="2" name="Group 2"/>
          <p:cNvGrpSpPr/>
          <p:nvPr/>
        </p:nvGrpSpPr>
        <p:grpSpPr>
          <a:xfrm>
            <a:off x="2070666" y="1861855"/>
            <a:ext cx="8863463" cy="3853145"/>
            <a:chOff x="0" y="0"/>
            <a:chExt cx="8599096" cy="3352155"/>
          </a:xfrm>
        </p:grpSpPr>
        <p:sp>
          <p:nvSpPr>
            <p:cNvPr id="3" name="Freeform 3"/>
            <p:cNvSpPr/>
            <p:nvPr/>
          </p:nvSpPr>
          <p:spPr>
            <a:xfrm>
              <a:off x="0" y="0"/>
              <a:ext cx="8599095" cy="3352155"/>
            </a:xfrm>
            <a:custGeom>
              <a:avLst/>
              <a:gdLst/>
              <a:ahLst/>
              <a:cxnLst/>
              <a:rect l="l" t="t" r="r" b="b"/>
              <a:pathLst>
                <a:path w="8599095" h="3352155">
                  <a:moveTo>
                    <a:pt x="8599095" y="279400"/>
                  </a:moveTo>
                  <a:lnTo>
                    <a:pt x="8599095" y="0"/>
                  </a:lnTo>
                  <a:lnTo>
                    <a:pt x="0" y="0"/>
                  </a:lnTo>
                  <a:lnTo>
                    <a:pt x="0" y="3352155"/>
                  </a:lnTo>
                  <a:lnTo>
                    <a:pt x="8599095" y="3352155"/>
                  </a:lnTo>
                  <a:lnTo>
                    <a:pt x="8599095" y="279400"/>
                  </a:lnTo>
                  <a:close/>
                  <a:moveTo>
                    <a:pt x="8520355" y="279400"/>
                  </a:moveTo>
                  <a:lnTo>
                    <a:pt x="8520355" y="3273415"/>
                  </a:lnTo>
                  <a:lnTo>
                    <a:pt x="78740" y="3273415"/>
                  </a:lnTo>
                  <a:lnTo>
                    <a:pt x="78740" y="78740"/>
                  </a:lnTo>
                  <a:lnTo>
                    <a:pt x="8520356" y="78740"/>
                  </a:lnTo>
                  <a:lnTo>
                    <a:pt x="8520356" y="279400"/>
                  </a:lnTo>
                  <a:close/>
                </a:path>
              </a:pathLst>
            </a:custGeom>
            <a:solidFill>
              <a:srgbClr val="FF5757"/>
            </a:solidFill>
          </p:spPr>
        </p:sp>
      </p:grpSp>
      <p:sp>
        <p:nvSpPr>
          <p:cNvPr id="4" name="TextBox 4"/>
          <p:cNvSpPr txBox="1"/>
          <p:nvPr/>
        </p:nvSpPr>
        <p:spPr>
          <a:xfrm>
            <a:off x="2500028" y="2209554"/>
            <a:ext cx="8004737" cy="2506520"/>
          </a:xfrm>
          <a:prstGeom prst="rect">
            <a:avLst/>
          </a:prstGeom>
        </p:spPr>
        <p:txBody>
          <a:bodyPr wrap="square" lIns="0" tIns="0" rIns="0" bIns="0" rtlCol="0" anchor="t">
            <a:spAutoFit/>
          </a:bodyPr>
          <a:lstStyle/>
          <a:p>
            <a:pPr algn="ctr">
              <a:lnSpc>
                <a:spcPts val="10142"/>
              </a:lnSpc>
            </a:pPr>
            <a:r>
              <a:rPr lang="en-US" sz="7244" dirty="0">
                <a:solidFill>
                  <a:schemeClr val="tx1">
                    <a:lumMod val="75000"/>
                    <a:lumOff val="25000"/>
                  </a:schemeClr>
                </a:solidFill>
                <a:latin typeface="Open Sans Bold"/>
              </a:rPr>
              <a:t>Understanding</a:t>
            </a:r>
            <a:r>
              <a:rPr lang="en-US" sz="7244" dirty="0">
                <a:latin typeface="Open Sans Bold"/>
              </a:rPr>
              <a:t> </a:t>
            </a:r>
            <a:r>
              <a:rPr lang="en-US" sz="7244" dirty="0">
                <a:solidFill>
                  <a:srgbClr val="FF0000"/>
                </a:solidFill>
                <a:latin typeface="Open Sans Bold"/>
              </a:rPr>
              <a:t>Air Pollution</a:t>
            </a:r>
          </a:p>
        </p:txBody>
      </p:sp>
      <p:sp>
        <p:nvSpPr>
          <p:cNvPr id="5" name="TextBox 5"/>
          <p:cNvSpPr txBox="1"/>
          <p:nvPr/>
        </p:nvSpPr>
        <p:spPr>
          <a:xfrm>
            <a:off x="2990468" y="4723602"/>
            <a:ext cx="7023855" cy="686598"/>
          </a:xfrm>
          <a:prstGeom prst="rect">
            <a:avLst/>
          </a:prstGeom>
        </p:spPr>
        <p:txBody>
          <a:bodyPr wrap="square" lIns="0" tIns="0" rIns="0" bIns="0" rtlCol="0" anchor="t">
            <a:spAutoFit/>
          </a:bodyPr>
          <a:lstStyle/>
          <a:p>
            <a:pPr algn="ctr">
              <a:lnSpc>
                <a:spcPts val="5916"/>
              </a:lnSpc>
            </a:pPr>
            <a:r>
              <a:rPr lang="en-US" sz="3600" dirty="0">
                <a:solidFill>
                  <a:schemeClr val="tx1">
                    <a:lumMod val="75000"/>
                    <a:lumOff val="25000"/>
                  </a:schemeClr>
                </a:solidFill>
                <a:latin typeface="Open Sans Bold"/>
              </a:rPr>
              <a:t>A Brief For You</a:t>
            </a:r>
          </a:p>
        </p:txBody>
      </p:sp>
      <p:pic>
        <p:nvPicPr>
          <p:cNvPr id="11" name="Picture 10">
            <a:extLst>
              <a:ext uri="{FF2B5EF4-FFF2-40B4-BE49-F238E27FC236}">
                <a16:creationId xmlns:a16="http://schemas.microsoft.com/office/drawing/2014/main" id="{13AE52A7-3B70-AE4F-B7AB-EBD1735A4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6896" y="171188"/>
            <a:ext cx="744854" cy="853973"/>
          </a:xfrm>
          <a:prstGeom prst="rect">
            <a:avLst/>
          </a:prstGeom>
        </p:spPr>
      </p:pic>
      <p:sp>
        <p:nvSpPr>
          <p:cNvPr id="12" name="Frame 11">
            <a:extLst>
              <a:ext uri="{FF2B5EF4-FFF2-40B4-BE49-F238E27FC236}">
                <a16:creationId xmlns:a16="http://schemas.microsoft.com/office/drawing/2014/main" id="{E46AEBE0-920D-E84B-85BC-0C0889FE9816}"/>
              </a:ext>
            </a:extLst>
          </p:cNvPr>
          <p:cNvSpPr/>
          <p:nvPr/>
        </p:nvSpPr>
        <p:spPr>
          <a:xfrm>
            <a:off x="0" y="0"/>
            <a:ext cx="13004800" cy="7315200"/>
          </a:xfrm>
          <a:prstGeom prst="frame">
            <a:avLst>
              <a:gd name="adj1" fmla="val 51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 name="TextBox 12">
            <a:extLst>
              <a:ext uri="{FF2B5EF4-FFF2-40B4-BE49-F238E27FC236}">
                <a16:creationId xmlns:a16="http://schemas.microsoft.com/office/drawing/2014/main" id="{4E4B9135-1A42-E440-89F0-E8296729DDAD}"/>
              </a:ext>
            </a:extLst>
          </p:cNvPr>
          <p:cNvSpPr txBox="1"/>
          <p:nvPr/>
        </p:nvSpPr>
        <p:spPr>
          <a:xfrm>
            <a:off x="5462526" y="6811133"/>
            <a:ext cx="2079737" cy="338554"/>
          </a:xfrm>
          <a:prstGeom prst="rect">
            <a:avLst/>
          </a:prstGeom>
          <a:noFill/>
        </p:spPr>
        <p:txBody>
          <a:bodyPr wrap="square" rtlCol="0">
            <a:spAutoFit/>
          </a:bodyPr>
          <a:lstStyle/>
          <a:p>
            <a:pPr algn="ctr"/>
            <a:r>
              <a:rPr lang="en-US" sz="1600" b="1" dirty="0">
                <a:solidFill>
                  <a:schemeClr val="tx1">
                    <a:lumMod val="65000"/>
                    <a:lumOff val="35000"/>
                  </a:schemeClr>
                </a:solidFill>
              </a:rPr>
              <a:t>www.dfca.org.in</a:t>
            </a:r>
          </a:p>
        </p:txBody>
      </p:sp>
      <p:pic>
        <p:nvPicPr>
          <p:cNvPr id="7" name="Picture 6">
            <a:extLst>
              <a:ext uri="{FF2B5EF4-FFF2-40B4-BE49-F238E27FC236}">
                <a16:creationId xmlns:a16="http://schemas.microsoft.com/office/drawing/2014/main" id="{F9B2038C-D4ED-B14D-9BCB-C4EB00503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0" y="152399"/>
            <a:ext cx="800100" cy="812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035B14-4EE1-3D44-8AEE-DC306B6C0B4F}"/>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22" name="Frame 21">
            <a:extLst>
              <a:ext uri="{FF2B5EF4-FFF2-40B4-BE49-F238E27FC236}">
                <a16:creationId xmlns:a16="http://schemas.microsoft.com/office/drawing/2014/main" id="{8B9F4243-E80B-774D-B048-423E1944B366}"/>
              </a:ext>
            </a:extLst>
          </p:cNvPr>
          <p:cNvSpPr/>
          <p:nvPr/>
        </p:nvSpPr>
        <p:spPr>
          <a:xfrm>
            <a:off x="0"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 name="TextBox 22">
            <a:extLst>
              <a:ext uri="{FF2B5EF4-FFF2-40B4-BE49-F238E27FC236}">
                <a16:creationId xmlns:a16="http://schemas.microsoft.com/office/drawing/2014/main" id="{D895B4AB-A85D-824E-9E89-10F7398A99C0}"/>
              </a:ext>
            </a:extLst>
          </p:cNvPr>
          <p:cNvSpPr txBox="1"/>
          <p:nvPr/>
        </p:nvSpPr>
        <p:spPr>
          <a:xfrm>
            <a:off x="11577307" y="6934200"/>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
        <p:nvSpPr>
          <p:cNvPr id="11" name="Rectangle 10">
            <a:extLst>
              <a:ext uri="{FF2B5EF4-FFF2-40B4-BE49-F238E27FC236}">
                <a16:creationId xmlns:a16="http://schemas.microsoft.com/office/drawing/2014/main" id="{CC5D974F-6E3F-A24A-801F-252348B68550}"/>
              </a:ext>
            </a:extLst>
          </p:cNvPr>
          <p:cNvSpPr/>
          <p:nvPr/>
        </p:nvSpPr>
        <p:spPr>
          <a:xfrm>
            <a:off x="559271" y="1395441"/>
            <a:ext cx="4645070" cy="5078313"/>
          </a:xfrm>
          <a:prstGeom prst="rect">
            <a:avLst/>
          </a:prstGeom>
        </p:spPr>
        <p:txBody>
          <a:bodyPr wrap="square">
            <a:spAutoFit/>
          </a:bodyPr>
          <a:lstStyle/>
          <a:p>
            <a:pPr marL="285750" indent="-285750" algn="just">
              <a:buFont typeface="Arial" panose="020B0604020202020204" pitchFamily="34" charset="0"/>
              <a:buChar char="•"/>
            </a:pPr>
            <a:r>
              <a:rPr lang="en-IN" dirty="0">
                <a:latin typeface="Helvetica" pitchFamily="2" charset="0"/>
              </a:rPr>
              <a:t>The annual population-weighted mean exposure to ambient particulate matter PM2·5 in India was 89·9 </a:t>
            </a:r>
            <a:r>
              <a:rPr lang="el-GR" dirty="0">
                <a:latin typeface="Helvetica" pitchFamily="2" charset="0"/>
              </a:rPr>
              <a:t>μ</a:t>
            </a:r>
            <a:r>
              <a:rPr lang="en-IN" dirty="0">
                <a:latin typeface="Helvetica" pitchFamily="2" charset="0"/>
              </a:rPr>
              <a:t>g/m³ in 2017.       	(WHO standard: 10 </a:t>
            </a:r>
            <a:r>
              <a:rPr lang="el-GR" dirty="0">
                <a:latin typeface="Helvetica" pitchFamily="2" charset="0"/>
              </a:rPr>
              <a:t>μ</a:t>
            </a:r>
            <a:r>
              <a:rPr lang="en-IN" dirty="0">
                <a:latin typeface="Helvetica" pitchFamily="2" charset="0"/>
              </a:rPr>
              <a:t>g/m³)  </a:t>
            </a:r>
          </a:p>
          <a:p>
            <a:pPr algn="just"/>
            <a:r>
              <a:rPr lang="en-IN" dirty="0">
                <a:latin typeface="Helvetica" pitchFamily="2" charset="0"/>
              </a:rPr>
              <a:t>	(Indian standard: 40 </a:t>
            </a:r>
            <a:r>
              <a:rPr lang="el-GR" dirty="0">
                <a:latin typeface="Helvetica" pitchFamily="2" charset="0"/>
              </a:rPr>
              <a:t>μ</a:t>
            </a:r>
            <a:r>
              <a:rPr lang="en-IN" dirty="0">
                <a:latin typeface="Helvetica" pitchFamily="2" charset="0"/>
              </a:rPr>
              <a:t>g/m³)</a:t>
            </a:r>
          </a:p>
          <a:p>
            <a:pPr marL="285750" indent="-285750" algn="just">
              <a:buFont typeface="Arial" panose="020B0604020202020204" pitchFamily="34" charset="0"/>
              <a:buChar char="•"/>
            </a:pPr>
            <a:endParaRPr lang="en-IN" dirty="0">
              <a:latin typeface="Helvetica" pitchFamily="2" charset="0"/>
            </a:endParaRPr>
          </a:p>
          <a:p>
            <a:pPr marL="285750" indent="-285750" algn="just">
              <a:buFont typeface="Arial" panose="020B0604020202020204" pitchFamily="34" charset="0"/>
              <a:buChar char="•"/>
            </a:pPr>
            <a:r>
              <a:rPr lang="en-IN" dirty="0">
                <a:latin typeface="Helvetica" pitchFamily="2" charset="0"/>
              </a:rPr>
              <a:t>Most states, and 76·8% of the population of India, were exposed to annual population-weighted mean PM2·5 greater than 40 </a:t>
            </a:r>
            <a:r>
              <a:rPr lang="el-GR" dirty="0">
                <a:latin typeface="Helvetica" pitchFamily="2" charset="0"/>
              </a:rPr>
              <a:t>μ</a:t>
            </a:r>
            <a:r>
              <a:rPr lang="en-IN" dirty="0">
                <a:latin typeface="Helvetica" pitchFamily="2" charset="0"/>
              </a:rPr>
              <a:t>g/m³, which is the limit recommended by the National Ambient Air Quality Standards in India.</a:t>
            </a:r>
          </a:p>
          <a:p>
            <a:pPr marL="285750" indent="-285750" algn="just">
              <a:buFont typeface="Arial" panose="020B0604020202020204" pitchFamily="34" charset="0"/>
              <a:buChar char="•"/>
            </a:pPr>
            <a:endParaRPr lang="en-IN" dirty="0">
              <a:latin typeface="Helvetica" pitchFamily="2" charset="0"/>
            </a:endParaRPr>
          </a:p>
          <a:p>
            <a:pPr marL="285750" indent="-285750" algn="just">
              <a:buFont typeface="Arial" panose="020B0604020202020204" pitchFamily="34" charset="0"/>
              <a:buChar char="•"/>
            </a:pPr>
            <a:r>
              <a:rPr lang="en-IN" dirty="0">
                <a:latin typeface="Helvetica" pitchFamily="2" charset="0"/>
              </a:rPr>
              <a:t>Delhi had the highest annual population-weighted mean PM2·5 in 2017, followed by Uttar Pradesh, Bihar, and Haryana in north India, all with mean values greater than 125 </a:t>
            </a:r>
            <a:r>
              <a:rPr lang="el-GR" dirty="0">
                <a:latin typeface="Helvetica" pitchFamily="2" charset="0"/>
              </a:rPr>
              <a:t>μ</a:t>
            </a:r>
            <a:r>
              <a:rPr lang="en-IN" dirty="0">
                <a:latin typeface="Helvetica" pitchFamily="2" charset="0"/>
              </a:rPr>
              <a:t>g/m³. </a:t>
            </a:r>
            <a:endParaRPr lang="en-US" dirty="0">
              <a:latin typeface="Helvetica" pitchFamily="2" charset="0"/>
            </a:endParaRPr>
          </a:p>
        </p:txBody>
      </p:sp>
      <p:pic>
        <p:nvPicPr>
          <p:cNvPr id="12" name="Picture 11">
            <a:extLst>
              <a:ext uri="{FF2B5EF4-FFF2-40B4-BE49-F238E27FC236}">
                <a16:creationId xmlns:a16="http://schemas.microsoft.com/office/drawing/2014/main" id="{154B9C2C-082F-7F46-9FBC-8501EA9B740D}"/>
              </a:ext>
            </a:extLst>
          </p:cNvPr>
          <p:cNvPicPr>
            <a:picLocks noChangeAspect="1"/>
          </p:cNvPicPr>
          <p:nvPr/>
        </p:nvPicPr>
        <p:blipFill rotWithShape="1">
          <a:blip r:embed="rId4"/>
          <a:srcRect l="789" t="1465" r="50409" b="11017"/>
          <a:stretch/>
        </p:blipFill>
        <p:spPr>
          <a:xfrm>
            <a:off x="6350000" y="750451"/>
            <a:ext cx="5848350" cy="5650349"/>
          </a:xfrm>
          <a:prstGeom prst="rect">
            <a:avLst/>
          </a:prstGeom>
        </p:spPr>
      </p:pic>
      <p:sp>
        <p:nvSpPr>
          <p:cNvPr id="15" name="Rectangle 14">
            <a:extLst>
              <a:ext uri="{FF2B5EF4-FFF2-40B4-BE49-F238E27FC236}">
                <a16:creationId xmlns:a16="http://schemas.microsoft.com/office/drawing/2014/main" id="{7EAFDA83-109C-9842-9745-4C407FBBB7C9}"/>
              </a:ext>
            </a:extLst>
          </p:cNvPr>
          <p:cNvSpPr/>
          <p:nvPr/>
        </p:nvSpPr>
        <p:spPr>
          <a:xfrm>
            <a:off x="5516288" y="6336268"/>
            <a:ext cx="6682062" cy="369332"/>
          </a:xfrm>
          <a:prstGeom prst="rect">
            <a:avLst/>
          </a:prstGeom>
        </p:spPr>
        <p:txBody>
          <a:bodyPr wrap="square">
            <a:spAutoFit/>
          </a:bodyPr>
          <a:lstStyle/>
          <a:p>
            <a:r>
              <a:rPr lang="en-IN" dirty="0">
                <a:latin typeface="Helvetica" pitchFamily="2" charset="0"/>
              </a:rPr>
              <a:t>P</a:t>
            </a:r>
            <a:r>
              <a:rPr lang="en-IN" sz="1200" dirty="0">
                <a:latin typeface="Helvetica" pitchFamily="2" charset="0"/>
              </a:rPr>
              <a:t>M₂.₅ concentration in the states of India, 2017 (A) Population-weighted mean ambient air PM₂.₅</a:t>
            </a:r>
            <a:endParaRPr lang="en-US" sz="1200" dirty="0">
              <a:latin typeface="Helvetica" pitchFamily="2" charset="0"/>
            </a:endParaRPr>
          </a:p>
        </p:txBody>
      </p:sp>
      <p:sp>
        <p:nvSpPr>
          <p:cNvPr id="16" name="Rectangle 15">
            <a:extLst>
              <a:ext uri="{FF2B5EF4-FFF2-40B4-BE49-F238E27FC236}">
                <a16:creationId xmlns:a16="http://schemas.microsoft.com/office/drawing/2014/main" id="{8ABCD284-5E4F-E944-AF10-37F9801CC815}"/>
              </a:ext>
            </a:extLst>
          </p:cNvPr>
          <p:cNvSpPr/>
          <p:nvPr/>
        </p:nvSpPr>
        <p:spPr>
          <a:xfrm>
            <a:off x="177800" y="6814793"/>
            <a:ext cx="12020550" cy="384721"/>
          </a:xfrm>
          <a:prstGeom prst="rect">
            <a:avLst/>
          </a:prstGeom>
        </p:spPr>
        <p:txBody>
          <a:bodyPr wrap="square">
            <a:spAutoFit/>
          </a:bodyPr>
          <a:lstStyle/>
          <a:p>
            <a:r>
              <a:rPr lang="en-IN" sz="1000" dirty="0">
                <a:latin typeface="Helvetica" pitchFamily="2" charset="0"/>
              </a:rPr>
              <a:t> </a:t>
            </a:r>
            <a:r>
              <a:rPr lang="en-IN" sz="900" dirty="0">
                <a:latin typeface="Helvetica" pitchFamily="2" charset="0"/>
              </a:rPr>
              <a:t>Source :  Balakrishnan K, Dey S, Gupta T, Dhaliwal RS, Brauer M, Cohen AJ, et al. The impact of air pollution on deaths, disease burden, and life expectancy across the states of India: the Global Burden of Disease Study 2017.</a:t>
            </a:r>
          </a:p>
          <a:p>
            <a:r>
              <a:rPr lang="en-IN" sz="900" dirty="0">
                <a:latin typeface="Helvetica" pitchFamily="2" charset="0"/>
              </a:rPr>
              <a:t> The Lancet Planetary Health. 2019 Available from: https://www.thelancet.com/action/showPdf?pii=S2542-5196%2818%2930261-4</a:t>
            </a:r>
            <a:endParaRPr lang="en-US" sz="900" dirty="0">
              <a:latin typeface="Helvetica" pitchFamily="2" charset="0"/>
            </a:endParaRPr>
          </a:p>
        </p:txBody>
      </p:sp>
      <p:sp>
        <p:nvSpPr>
          <p:cNvPr id="2" name="TextBox 1">
            <a:extLst>
              <a:ext uri="{FF2B5EF4-FFF2-40B4-BE49-F238E27FC236}">
                <a16:creationId xmlns:a16="http://schemas.microsoft.com/office/drawing/2014/main" id="{C0A0BCD6-2E05-724D-BF47-AFBB786C0F1E}"/>
              </a:ext>
            </a:extLst>
          </p:cNvPr>
          <p:cNvSpPr txBox="1"/>
          <p:nvPr/>
        </p:nvSpPr>
        <p:spPr>
          <a:xfrm>
            <a:off x="2768600" y="104120"/>
            <a:ext cx="8664941" cy="646331"/>
          </a:xfrm>
          <a:prstGeom prst="rect">
            <a:avLst/>
          </a:prstGeom>
          <a:noFill/>
        </p:spPr>
        <p:txBody>
          <a:bodyPr wrap="square" rtlCol="0">
            <a:spAutoFit/>
          </a:bodyPr>
          <a:lstStyle/>
          <a:p>
            <a:r>
              <a:rPr lang="en-US" sz="3600" dirty="0">
                <a:latin typeface="Helvetica" pitchFamily="2" charset="0"/>
              </a:rPr>
              <a:t>Annual Exposure to toxic PM2.5 in India</a:t>
            </a:r>
          </a:p>
        </p:txBody>
      </p:sp>
    </p:spTree>
    <p:extLst>
      <p:ext uri="{BB962C8B-B14F-4D97-AF65-F5344CB8AC3E}">
        <p14:creationId xmlns:p14="http://schemas.microsoft.com/office/powerpoint/2010/main" val="109431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D20F68-E33A-614E-817D-596718FB3C02}"/>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pic>
        <p:nvPicPr>
          <p:cNvPr id="18" name="Picture 17">
            <a:extLst>
              <a:ext uri="{FF2B5EF4-FFF2-40B4-BE49-F238E27FC236}">
                <a16:creationId xmlns:a16="http://schemas.microsoft.com/office/drawing/2014/main" id="{5EFF1678-B64B-9048-BAF2-591F37FCC953}"/>
              </a:ext>
            </a:extLst>
          </p:cNvPr>
          <p:cNvPicPr>
            <a:picLocks noChangeAspect="1"/>
          </p:cNvPicPr>
          <p:nvPr/>
        </p:nvPicPr>
        <p:blipFill rotWithShape="1">
          <a:blip r:embed="rId4">
            <a:alphaModFix amt="85000"/>
          </a:blip>
          <a:srcRect t="25058" b="4976"/>
          <a:stretch/>
        </p:blipFill>
        <p:spPr>
          <a:xfrm>
            <a:off x="9540621" y="1455803"/>
            <a:ext cx="3039128" cy="4344416"/>
          </a:xfrm>
          <a:prstGeom prst="rect">
            <a:avLst/>
          </a:prstGeom>
          <a:ln>
            <a:noFill/>
          </a:ln>
          <a:effectLst>
            <a:outerShdw blurRad="292100" dist="139700" dir="2700000" algn="tl" rotWithShape="0">
              <a:srgbClr val="333333">
                <a:alpha val="54000"/>
              </a:srgbClr>
            </a:outerShdw>
          </a:effectLst>
        </p:spPr>
      </p:pic>
      <p:sp>
        <p:nvSpPr>
          <p:cNvPr id="22" name="Frame 21">
            <a:extLst>
              <a:ext uri="{FF2B5EF4-FFF2-40B4-BE49-F238E27FC236}">
                <a16:creationId xmlns:a16="http://schemas.microsoft.com/office/drawing/2014/main" id="{8B9F4243-E80B-774D-B048-423E1944B366}"/>
              </a:ext>
            </a:extLst>
          </p:cNvPr>
          <p:cNvSpPr/>
          <p:nvPr/>
        </p:nvSpPr>
        <p:spPr>
          <a:xfrm>
            <a:off x="0"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 name="TextBox 22">
            <a:extLst>
              <a:ext uri="{FF2B5EF4-FFF2-40B4-BE49-F238E27FC236}">
                <a16:creationId xmlns:a16="http://schemas.microsoft.com/office/drawing/2014/main" id="{D895B4AB-A85D-824E-9E89-10F7398A99C0}"/>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
        <p:nvSpPr>
          <p:cNvPr id="2" name="Rectangle 1">
            <a:extLst>
              <a:ext uri="{FF2B5EF4-FFF2-40B4-BE49-F238E27FC236}">
                <a16:creationId xmlns:a16="http://schemas.microsoft.com/office/drawing/2014/main" id="{C0A9EC84-F231-F141-89C5-82285B6ED0B8}"/>
              </a:ext>
            </a:extLst>
          </p:cNvPr>
          <p:cNvSpPr/>
          <p:nvPr/>
        </p:nvSpPr>
        <p:spPr>
          <a:xfrm>
            <a:off x="330200" y="1580772"/>
            <a:ext cx="10135186" cy="2494529"/>
          </a:xfrm>
          <a:prstGeom prst="rect">
            <a:avLst/>
          </a:prstGeom>
        </p:spPr>
        <p:txBody>
          <a:bodyPr wrap="square">
            <a:spAutoFit/>
          </a:bodyPr>
          <a:lstStyle/>
          <a:p>
            <a:pPr marL="342900" indent="-342900">
              <a:lnSpc>
                <a:spcPct val="150000"/>
              </a:lnSpc>
              <a:buFont typeface="Arial" panose="020B0604020202020204" pitchFamily="34" charset="0"/>
              <a:buChar char="•"/>
            </a:pPr>
            <a:r>
              <a:rPr lang="en-GB" sz="2200" dirty="0">
                <a:latin typeface="Helvetica" pitchFamily="2" charset="0"/>
              </a:rPr>
              <a:t>In terms of health damage, 22 </a:t>
            </a:r>
            <a:r>
              <a:rPr lang="el-GR" sz="2200" dirty="0">
                <a:latin typeface="Helvetica" pitchFamily="2" charset="0"/>
              </a:rPr>
              <a:t>μ</a:t>
            </a:r>
            <a:r>
              <a:rPr lang="en-IN" sz="2200" dirty="0">
                <a:latin typeface="Helvetica" pitchFamily="2" charset="0"/>
              </a:rPr>
              <a:t>g/m³  PM 2.5 = 1 cigarette smoke**</a:t>
            </a:r>
          </a:p>
          <a:p>
            <a:pPr marL="342900" indent="-342900">
              <a:lnSpc>
                <a:spcPct val="150000"/>
              </a:lnSpc>
              <a:buFont typeface="Arial" panose="020B0604020202020204" pitchFamily="34" charset="0"/>
              <a:buChar char="•"/>
            </a:pPr>
            <a:r>
              <a:rPr lang="en-GB" sz="2200" dirty="0">
                <a:latin typeface="Helvetica" pitchFamily="2" charset="0"/>
              </a:rPr>
              <a:t>Every Indian citizen, on an average, smokes 4-6 cigarettes a day</a:t>
            </a:r>
          </a:p>
          <a:p>
            <a:pPr marL="342900" indent="-342900">
              <a:lnSpc>
                <a:spcPct val="150000"/>
              </a:lnSpc>
              <a:buFont typeface="Arial" panose="020B0604020202020204" pitchFamily="34" charset="0"/>
              <a:buChar char="•"/>
            </a:pPr>
            <a:r>
              <a:rPr lang="en-GB" sz="2200" dirty="0">
                <a:latin typeface="Helvetica" pitchFamily="2" charset="0"/>
              </a:rPr>
              <a:t>In times of peak pollution, it may be 25-30 cigarettes a day</a:t>
            </a:r>
          </a:p>
          <a:p>
            <a:pPr algn="ctr">
              <a:lnSpc>
                <a:spcPct val="150000"/>
              </a:lnSpc>
            </a:pPr>
            <a:endParaRPr lang="en-IN" sz="2000" b="1" dirty="0">
              <a:solidFill>
                <a:srgbClr val="FF0000"/>
              </a:solidFill>
              <a:latin typeface="Helvetica" pitchFamily="2" charset="0"/>
            </a:endParaRPr>
          </a:p>
          <a:p>
            <a:pPr algn="ctr">
              <a:lnSpc>
                <a:spcPct val="150000"/>
              </a:lnSpc>
            </a:pPr>
            <a:endParaRPr lang="en-IN" sz="2000" b="1" dirty="0">
              <a:latin typeface="Helvetica" pitchFamily="2" charset="0"/>
            </a:endParaRPr>
          </a:p>
        </p:txBody>
      </p:sp>
      <p:sp>
        <p:nvSpPr>
          <p:cNvPr id="3" name="Rectangle 2">
            <a:extLst>
              <a:ext uri="{FF2B5EF4-FFF2-40B4-BE49-F238E27FC236}">
                <a16:creationId xmlns:a16="http://schemas.microsoft.com/office/drawing/2014/main" id="{FEF00F11-B414-7E42-A700-E03ADC58CEAC}"/>
              </a:ext>
            </a:extLst>
          </p:cNvPr>
          <p:cNvSpPr/>
          <p:nvPr/>
        </p:nvSpPr>
        <p:spPr>
          <a:xfrm>
            <a:off x="565644" y="6517505"/>
            <a:ext cx="4457887" cy="276999"/>
          </a:xfrm>
          <a:prstGeom prst="rect">
            <a:avLst/>
          </a:prstGeom>
        </p:spPr>
        <p:txBody>
          <a:bodyPr wrap="none">
            <a:spAutoFit/>
          </a:bodyPr>
          <a:lstStyle/>
          <a:p>
            <a:pPr algn="ctr"/>
            <a:r>
              <a:rPr lang="en-IN" sz="1200" dirty="0">
                <a:solidFill>
                  <a:schemeClr val="tx1">
                    <a:lumMod val="75000"/>
                    <a:lumOff val="25000"/>
                  </a:schemeClr>
                </a:solidFill>
                <a:latin typeface="Helvetica" pitchFamily="2" charset="0"/>
              </a:rPr>
              <a:t>*According to the International Agency for Research on Cancer</a:t>
            </a:r>
          </a:p>
        </p:txBody>
      </p:sp>
      <p:sp>
        <p:nvSpPr>
          <p:cNvPr id="4" name="Rectangle 3">
            <a:extLst>
              <a:ext uri="{FF2B5EF4-FFF2-40B4-BE49-F238E27FC236}">
                <a16:creationId xmlns:a16="http://schemas.microsoft.com/office/drawing/2014/main" id="{1734E809-3963-1E45-8CD2-CE8EFA9AC8D9}"/>
              </a:ext>
            </a:extLst>
          </p:cNvPr>
          <p:cNvSpPr/>
          <p:nvPr/>
        </p:nvSpPr>
        <p:spPr>
          <a:xfrm>
            <a:off x="561026" y="3892927"/>
            <a:ext cx="8554544" cy="4031873"/>
          </a:xfrm>
          <a:prstGeom prst="rect">
            <a:avLst/>
          </a:prstGeom>
        </p:spPr>
        <p:txBody>
          <a:bodyPr wrap="square">
            <a:spAutoFit/>
          </a:bodyPr>
          <a:lstStyle/>
          <a:p>
            <a:pPr algn="ctr"/>
            <a:endParaRPr lang="en-GB" sz="2400" b="1" dirty="0">
              <a:solidFill>
                <a:schemeClr val="tx1">
                  <a:lumMod val="75000"/>
                  <a:lumOff val="25000"/>
                </a:schemeClr>
              </a:solidFill>
              <a:latin typeface="Helvetica" pitchFamily="2" charset="0"/>
            </a:endParaRPr>
          </a:p>
          <a:p>
            <a:pPr algn="ctr"/>
            <a:r>
              <a:rPr lang="en-GB" sz="2400" dirty="0">
                <a:solidFill>
                  <a:srgbClr val="FF0000"/>
                </a:solidFill>
                <a:latin typeface="Helvetica" pitchFamily="2" charset="0"/>
              </a:rPr>
              <a:t>There is no non-smoker in polluted cities </a:t>
            </a:r>
          </a:p>
          <a:p>
            <a:pPr algn="ctr"/>
            <a:endParaRPr lang="en-GB" sz="2400" dirty="0">
              <a:solidFill>
                <a:srgbClr val="2724BD"/>
              </a:solidFill>
              <a:latin typeface="Helvetica" pitchFamily="2" charset="0"/>
            </a:endParaRPr>
          </a:p>
          <a:p>
            <a:pPr algn="ctr"/>
            <a:r>
              <a:rPr lang="en-GB" sz="2400" dirty="0">
                <a:solidFill>
                  <a:srgbClr val="2724BD"/>
                </a:solidFill>
                <a:latin typeface="Helvetica" pitchFamily="2" charset="0"/>
              </a:rPr>
              <a:t>This includes New-borns too! (New-born smokers)</a:t>
            </a:r>
          </a:p>
          <a:p>
            <a:pPr algn="ctr"/>
            <a:endParaRPr lang="en-GB" sz="2400" dirty="0">
              <a:solidFill>
                <a:srgbClr val="FF0000"/>
              </a:solidFill>
              <a:latin typeface="Helvetica" pitchFamily="2" charset="0"/>
            </a:endParaRPr>
          </a:p>
          <a:p>
            <a:pPr algn="ctr"/>
            <a:br>
              <a:rPr lang="en-GB" sz="2400" dirty="0">
                <a:solidFill>
                  <a:srgbClr val="FF0000"/>
                </a:solidFill>
                <a:latin typeface="Helvetica" pitchFamily="2" charset="0"/>
              </a:rPr>
            </a:br>
            <a:endParaRPr lang="en-GB" sz="2400" dirty="0">
              <a:solidFill>
                <a:srgbClr val="FF0000"/>
              </a:solidFill>
              <a:latin typeface="Helvetica" pitchFamily="2" charset="0"/>
            </a:endParaRPr>
          </a:p>
          <a:p>
            <a:pPr algn="ctr"/>
            <a:endParaRPr lang="en-GB" sz="2400" b="1" baseline="30000" dirty="0">
              <a:solidFill>
                <a:schemeClr val="tx1">
                  <a:lumMod val="75000"/>
                  <a:lumOff val="25000"/>
                </a:schemeClr>
              </a:solidFill>
              <a:latin typeface="Helvetica" pitchFamily="2" charset="0"/>
              <a:cs typeface="Helvetica" panose="020B0604020202020204" pitchFamily="34" charset="0"/>
            </a:endParaRPr>
          </a:p>
          <a:p>
            <a:pPr algn="ctr"/>
            <a:endParaRPr lang="en-IN" sz="2400" dirty="0">
              <a:solidFill>
                <a:schemeClr val="tx1">
                  <a:lumMod val="75000"/>
                  <a:lumOff val="25000"/>
                </a:schemeClr>
              </a:solidFill>
              <a:latin typeface="Helvetica" pitchFamily="2" charset="0"/>
              <a:cs typeface="Helvetica" panose="020B0604020202020204" pitchFamily="34" charset="0"/>
            </a:endParaRPr>
          </a:p>
          <a:p>
            <a:pPr algn="ctr"/>
            <a:endParaRPr lang="en-GB" sz="2400" b="1" dirty="0">
              <a:solidFill>
                <a:srgbClr val="FF0000"/>
              </a:solidFill>
              <a:latin typeface="Helvetica" pitchFamily="2" charset="0"/>
            </a:endParaRPr>
          </a:p>
          <a:p>
            <a:pPr algn="ctr"/>
            <a:r>
              <a:rPr lang="en-GB" sz="2400" b="1" dirty="0">
                <a:latin typeface="Helvetica" pitchFamily="2" charset="0"/>
              </a:rPr>
              <a:t> </a:t>
            </a:r>
            <a:endParaRPr lang="en-IN" sz="2400" b="1" dirty="0">
              <a:solidFill>
                <a:srgbClr val="FF0000"/>
              </a:solidFill>
              <a:latin typeface="Helvetica" pitchFamily="2" charset="0"/>
            </a:endParaRPr>
          </a:p>
        </p:txBody>
      </p:sp>
      <p:sp>
        <p:nvSpPr>
          <p:cNvPr id="5" name="Rectangle 4">
            <a:extLst>
              <a:ext uri="{FF2B5EF4-FFF2-40B4-BE49-F238E27FC236}">
                <a16:creationId xmlns:a16="http://schemas.microsoft.com/office/drawing/2014/main" id="{9D6D5884-38B5-B44D-B082-C7008D931E6F}"/>
              </a:ext>
            </a:extLst>
          </p:cNvPr>
          <p:cNvSpPr/>
          <p:nvPr/>
        </p:nvSpPr>
        <p:spPr>
          <a:xfrm>
            <a:off x="-355600" y="6809973"/>
            <a:ext cx="11751000" cy="461665"/>
          </a:xfrm>
          <a:prstGeom prst="rect">
            <a:avLst/>
          </a:prstGeom>
        </p:spPr>
        <p:txBody>
          <a:bodyPr wrap="square">
            <a:spAutoFit/>
          </a:bodyPr>
          <a:lstStyle/>
          <a:p>
            <a:pPr algn="ctr"/>
            <a:r>
              <a:rPr lang="en-IN" sz="1200" dirty="0">
                <a:solidFill>
                  <a:schemeClr val="tx1">
                    <a:lumMod val="75000"/>
                    <a:lumOff val="25000"/>
                  </a:schemeClr>
                </a:solidFill>
                <a:latin typeface="Helvetica" pitchFamily="2" charset="0"/>
              </a:rPr>
              <a:t>**According to A Berkley Earth Study on Equivalence of Air Pollution and Cigarette http://berkeleyearth.org/air-pollution-and-cigarette-equivalence</a:t>
            </a:r>
          </a:p>
          <a:p>
            <a:pPr algn="ctr"/>
            <a:endParaRPr lang="en-IN" sz="1200" dirty="0">
              <a:latin typeface="Helvetica" pitchFamily="2" charset="0"/>
            </a:endParaRPr>
          </a:p>
        </p:txBody>
      </p:sp>
      <p:sp>
        <p:nvSpPr>
          <p:cNvPr id="12" name="Rectangle 11">
            <a:extLst>
              <a:ext uri="{FF2B5EF4-FFF2-40B4-BE49-F238E27FC236}">
                <a16:creationId xmlns:a16="http://schemas.microsoft.com/office/drawing/2014/main" id="{DCCB9917-79BA-1C4A-A3A4-8ED268D0EE98}"/>
              </a:ext>
            </a:extLst>
          </p:cNvPr>
          <p:cNvSpPr/>
          <p:nvPr/>
        </p:nvSpPr>
        <p:spPr>
          <a:xfrm>
            <a:off x="2383788" y="3505853"/>
            <a:ext cx="4883837" cy="461665"/>
          </a:xfrm>
          <a:prstGeom prst="rect">
            <a:avLst/>
          </a:prstGeom>
        </p:spPr>
        <p:txBody>
          <a:bodyPr wrap="none">
            <a:spAutoFit/>
          </a:bodyPr>
          <a:lstStyle/>
          <a:p>
            <a:pPr algn="ctr"/>
            <a:r>
              <a:rPr lang="en-GB" sz="2400" dirty="0">
                <a:solidFill>
                  <a:srgbClr val="FF0000"/>
                </a:solidFill>
                <a:latin typeface="Helvetica" pitchFamily="2" charset="0"/>
              </a:rPr>
              <a:t>Breathing Polluted Air = Smoking </a:t>
            </a:r>
            <a:r>
              <a:rPr lang="en-GB" sz="2400" b="1" dirty="0">
                <a:solidFill>
                  <a:srgbClr val="FF0000"/>
                </a:solidFill>
                <a:latin typeface="Helvetica" pitchFamily="2" charset="0"/>
              </a:rPr>
              <a:t>!</a:t>
            </a:r>
          </a:p>
        </p:txBody>
      </p:sp>
      <p:sp>
        <p:nvSpPr>
          <p:cNvPr id="24" name="TextBox 23">
            <a:extLst>
              <a:ext uri="{FF2B5EF4-FFF2-40B4-BE49-F238E27FC236}">
                <a16:creationId xmlns:a16="http://schemas.microsoft.com/office/drawing/2014/main" id="{95EEDBC2-D327-384A-A323-F376287ED5DE}"/>
              </a:ext>
            </a:extLst>
          </p:cNvPr>
          <p:cNvSpPr txBox="1"/>
          <p:nvPr/>
        </p:nvSpPr>
        <p:spPr>
          <a:xfrm>
            <a:off x="4255631" y="173441"/>
            <a:ext cx="4493538" cy="1200329"/>
          </a:xfrm>
          <a:prstGeom prst="rect">
            <a:avLst/>
          </a:prstGeom>
          <a:noFill/>
        </p:spPr>
        <p:txBody>
          <a:bodyPr wrap="none" rtlCol="0">
            <a:spAutoFit/>
          </a:bodyPr>
          <a:lstStyle/>
          <a:p>
            <a:pPr algn="ctr"/>
            <a:r>
              <a:rPr lang="en-US" sz="3600" b="1" dirty="0">
                <a:solidFill>
                  <a:schemeClr val="tx1">
                    <a:lumMod val="85000"/>
                    <a:lumOff val="15000"/>
                  </a:schemeClr>
                </a:solidFill>
                <a:latin typeface="Helvetica" pitchFamily="2" charset="0"/>
                <a:cs typeface="Futura Medium" panose="020B0602020204020303" pitchFamily="34" charset="-79"/>
              </a:rPr>
              <a:t>Air Pollution</a:t>
            </a:r>
          </a:p>
          <a:p>
            <a:pPr algn="ctr"/>
            <a:r>
              <a:rPr lang="en-US" sz="3600" b="1" dirty="0">
                <a:solidFill>
                  <a:schemeClr val="tx1">
                    <a:lumMod val="85000"/>
                    <a:lumOff val="15000"/>
                  </a:schemeClr>
                </a:solidFill>
                <a:latin typeface="Helvetica" pitchFamily="2" charset="0"/>
                <a:cs typeface="Futura Medium" panose="020B0602020204020303" pitchFamily="34" charset="-79"/>
              </a:rPr>
              <a:t>The Invisible Killer </a:t>
            </a:r>
          </a:p>
        </p:txBody>
      </p:sp>
      <p:sp>
        <p:nvSpPr>
          <p:cNvPr id="6" name="TextBox 5">
            <a:extLst>
              <a:ext uri="{FF2B5EF4-FFF2-40B4-BE49-F238E27FC236}">
                <a16:creationId xmlns:a16="http://schemas.microsoft.com/office/drawing/2014/main" id="{89BB2054-D5DC-3942-94B6-F91FF302E37E}"/>
              </a:ext>
            </a:extLst>
          </p:cNvPr>
          <p:cNvSpPr txBox="1"/>
          <p:nvPr/>
        </p:nvSpPr>
        <p:spPr>
          <a:xfrm>
            <a:off x="1530206" y="5668766"/>
            <a:ext cx="6963766" cy="738664"/>
          </a:xfrm>
          <a:prstGeom prst="rect">
            <a:avLst/>
          </a:prstGeom>
          <a:noFill/>
        </p:spPr>
        <p:txBody>
          <a:bodyPr wrap="none" rtlCol="0">
            <a:spAutoFit/>
          </a:bodyPr>
          <a:lstStyle/>
          <a:p>
            <a:r>
              <a:rPr lang="en-GB" sz="2400" dirty="0">
                <a:solidFill>
                  <a:srgbClr val="FF0000"/>
                </a:solidFill>
                <a:latin typeface="Helvetica" pitchFamily="2" charset="0"/>
              </a:rPr>
              <a:t>Air Pollution </a:t>
            </a:r>
            <a:r>
              <a:rPr lang="en-IN" sz="2400" dirty="0">
                <a:solidFill>
                  <a:srgbClr val="FF0000"/>
                </a:solidFill>
                <a:latin typeface="Helvetica" pitchFamily="2" charset="0"/>
              </a:rPr>
              <a:t>is a  Group 1 Cancer causing agent.*</a:t>
            </a:r>
          </a:p>
          <a:p>
            <a:endParaRPr lang="en-US" dirty="0">
              <a:latin typeface="Helvetica" pitchFamily="2" charset="0"/>
            </a:endParaRPr>
          </a:p>
        </p:txBody>
      </p:sp>
      <p:sp>
        <p:nvSpPr>
          <p:cNvPr id="7" name="TextBox 6">
            <a:extLst>
              <a:ext uri="{FF2B5EF4-FFF2-40B4-BE49-F238E27FC236}">
                <a16:creationId xmlns:a16="http://schemas.microsoft.com/office/drawing/2014/main" id="{FAD67F7B-1218-7C4D-AFC2-E45F38B6A28C}"/>
              </a:ext>
            </a:extLst>
          </p:cNvPr>
          <p:cNvSpPr txBox="1"/>
          <p:nvPr/>
        </p:nvSpPr>
        <p:spPr>
          <a:xfrm>
            <a:off x="9818134" y="5886564"/>
            <a:ext cx="2559611" cy="461665"/>
          </a:xfrm>
          <a:prstGeom prst="rect">
            <a:avLst/>
          </a:prstGeom>
          <a:noFill/>
        </p:spPr>
        <p:txBody>
          <a:bodyPr wrap="none" rtlCol="0">
            <a:spAutoFit/>
          </a:bodyPr>
          <a:lstStyle/>
          <a:p>
            <a:r>
              <a:rPr lang="en-US" sz="2400" dirty="0">
                <a:solidFill>
                  <a:srgbClr val="2724BD"/>
                </a:solidFill>
              </a:rPr>
              <a:t>New-born Smokers</a:t>
            </a:r>
          </a:p>
        </p:txBody>
      </p:sp>
    </p:spTree>
    <p:extLst>
      <p:ext uri="{BB962C8B-B14F-4D97-AF65-F5344CB8AC3E}">
        <p14:creationId xmlns:p14="http://schemas.microsoft.com/office/powerpoint/2010/main" val="3451166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2FC2D7A-567C-CC4F-BBAC-02F803BAAC6E}"/>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22" name="Frame 21">
            <a:extLst>
              <a:ext uri="{FF2B5EF4-FFF2-40B4-BE49-F238E27FC236}">
                <a16:creationId xmlns:a16="http://schemas.microsoft.com/office/drawing/2014/main" id="{8B9F4243-E80B-774D-B048-423E1944B366}"/>
              </a:ext>
            </a:extLst>
          </p:cNvPr>
          <p:cNvSpPr/>
          <p:nvPr/>
        </p:nvSpPr>
        <p:spPr>
          <a:xfrm>
            <a:off x="0"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 name="TextBox 22">
            <a:extLst>
              <a:ext uri="{FF2B5EF4-FFF2-40B4-BE49-F238E27FC236}">
                <a16:creationId xmlns:a16="http://schemas.microsoft.com/office/drawing/2014/main" id="{D895B4AB-A85D-824E-9E89-10F7398A99C0}"/>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
        <p:nvSpPr>
          <p:cNvPr id="13" name="Rectangle 12">
            <a:extLst>
              <a:ext uri="{FF2B5EF4-FFF2-40B4-BE49-F238E27FC236}">
                <a16:creationId xmlns:a16="http://schemas.microsoft.com/office/drawing/2014/main" id="{926872DA-DC29-354B-8E9A-0AB3B76D8CBC}"/>
              </a:ext>
            </a:extLst>
          </p:cNvPr>
          <p:cNvSpPr/>
          <p:nvPr/>
        </p:nvSpPr>
        <p:spPr>
          <a:xfrm>
            <a:off x="3918110" y="2531952"/>
            <a:ext cx="5212080" cy="101846"/>
          </a:xfrm>
          <a:prstGeom prst="rect">
            <a:avLst/>
          </a:prstGeom>
          <a:solidFill>
            <a:schemeClr val="bg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err="1">
              <a:solidFill>
                <a:schemeClr val="tx2"/>
              </a:solidFill>
            </a:endParaRPr>
          </a:p>
        </p:txBody>
      </p:sp>
      <p:sp>
        <p:nvSpPr>
          <p:cNvPr id="14" name="Oval 13">
            <a:extLst>
              <a:ext uri="{FF2B5EF4-FFF2-40B4-BE49-F238E27FC236}">
                <a16:creationId xmlns:a16="http://schemas.microsoft.com/office/drawing/2014/main" id="{3F51D0BD-9C7B-9C44-AE9F-D420D486F19D}"/>
              </a:ext>
            </a:extLst>
          </p:cNvPr>
          <p:cNvSpPr/>
          <p:nvPr/>
        </p:nvSpPr>
        <p:spPr>
          <a:xfrm>
            <a:off x="3891679" y="2473999"/>
            <a:ext cx="201168" cy="203689"/>
          </a:xfrm>
          <a:prstGeom prst="ellipse">
            <a:avLst/>
          </a:prstGeom>
          <a:solidFill>
            <a:schemeClr val="bg1">
              <a:lumMod val="95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b="1" dirty="0">
              <a:solidFill>
                <a:schemeClr val="bg2"/>
              </a:solidFill>
            </a:endParaRPr>
          </a:p>
        </p:txBody>
      </p:sp>
      <p:sp>
        <p:nvSpPr>
          <p:cNvPr id="15" name="Oval 14">
            <a:extLst>
              <a:ext uri="{FF2B5EF4-FFF2-40B4-BE49-F238E27FC236}">
                <a16:creationId xmlns:a16="http://schemas.microsoft.com/office/drawing/2014/main" id="{17B2A225-F612-CB40-ACE3-E9829B3B4A01}"/>
              </a:ext>
            </a:extLst>
          </p:cNvPr>
          <p:cNvSpPr/>
          <p:nvPr/>
        </p:nvSpPr>
        <p:spPr>
          <a:xfrm>
            <a:off x="8956517" y="2473999"/>
            <a:ext cx="201168" cy="203689"/>
          </a:xfrm>
          <a:prstGeom prst="ellipse">
            <a:avLst/>
          </a:prstGeom>
          <a:solidFill>
            <a:schemeClr val="bg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b="1" dirty="0">
              <a:solidFill>
                <a:schemeClr val="bg2"/>
              </a:solidFill>
            </a:endParaRPr>
          </a:p>
        </p:txBody>
      </p:sp>
      <p:sp>
        <p:nvSpPr>
          <p:cNvPr id="16" name="Pentagon 29">
            <a:extLst>
              <a:ext uri="{FF2B5EF4-FFF2-40B4-BE49-F238E27FC236}">
                <a16:creationId xmlns:a16="http://schemas.microsoft.com/office/drawing/2014/main" id="{C6C7BC0D-F036-E345-94DD-737BCAB415BC}"/>
              </a:ext>
            </a:extLst>
          </p:cNvPr>
          <p:cNvSpPr/>
          <p:nvPr/>
        </p:nvSpPr>
        <p:spPr>
          <a:xfrm>
            <a:off x="2360952" y="2255520"/>
            <a:ext cx="1484008" cy="640080"/>
          </a:xfrm>
          <a:prstGeom prst="homePlat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err="1">
              <a:solidFill>
                <a:srgbClr val="313131"/>
              </a:solidFill>
            </a:endParaRPr>
          </a:p>
        </p:txBody>
      </p:sp>
      <p:sp>
        <p:nvSpPr>
          <p:cNvPr id="17" name="Pentagon 30">
            <a:extLst>
              <a:ext uri="{FF2B5EF4-FFF2-40B4-BE49-F238E27FC236}">
                <a16:creationId xmlns:a16="http://schemas.microsoft.com/office/drawing/2014/main" id="{0FDBDB1E-8C27-7A42-AD5D-5AE229082387}"/>
              </a:ext>
            </a:extLst>
          </p:cNvPr>
          <p:cNvSpPr/>
          <p:nvPr/>
        </p:nvSpPr>
        <p:spPr>
          <a:xfrm flipH="1">
            <a:off x="9218194" y="2255520"/>
            <a:ext cx="1399380" cy="640080"/>
          </a:xfrm>
          <a:prstGeom prst="homePlat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err="1">
              <a:solidFill>
                <a:srgbClr val="313131"/>
              </a:solidFill>
            </a:endParaRPr>
          </a:p>
        </p:txBody>
      </p:sp>
      <p:sp>
        <p:nvSpPr>
          <p:cNvPr id="19" name="Isosceles Triangle 198">
            <a:extLst>
              <a:ext uri="{FF2B5EF4-FFF2-40B4-BE49-F238E27FC236}">
                <a16:creationId xmlns:a16="http://schemas.microsoft.com/office/drawing/2014/main" id="{E6C6FA16-63CA-254D-9B56-77D1157B56A7}"/>
              </a:ext>
            </a:extLst>
          </p:cNvPr>
          <p:cNvSpPr/>
          <p:nvPr/>
        </p:nvSpPr>
        <p:spPr>
          <a:xfrm flipV="1">
            <a:off x="3926244" y="2712434"/>
            <a:ext cx="132843" cy="138989"/>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err="1">
              <a:solidFill>
                <a:schemeClr val="tx2"/>
              </a:solidFill>
            </a:endParaRPr>
          </a:p>
        </p:txBody>
      </p:sp>
      <p:sp>
        <p:nvSpPr>
          <p:cNvPr id="20" name="Isosceles Triangle 201">
            <a:extLst>
              <a:ext uri="{FF2B5EF4-FFF2-40B4-BE49-F238E27FC236}">
                <a16:creationId xmlns:a16="http://schemas.microsoft.com/office/drawing/2014/main" id="{2B59E54B-FFFF-CB4C-AB69-50CC1DA12FA7}"/>
              </a:ext>
            </a:extLst>
          </p:cNvPr>
          <p:cNvSpPr/>
          <p:nvPr/>
        </p:nvSpPr>
        <p:spPr>
          <a:xfrm flipV="1">
            <a:off x="9004662" y="2712434"/>
            <a:ext cx="132843" cy="138989"/>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err="1">
              <a:solidFill>
                <a:schemeClr val="tx2"/>
              </a:solidFill>
            </a:endParaRPr>
          </a:p>
        </p:txBody>
      </p:sp>
      <p:sp>
        <p:nvSpPr>
          <p:cNvPr id="24" name="Rectangle 23">
            <a:extLst>
              <a:ext uri="{FF2B5EF4-FFF2-40B4-BE49-F238E27FC236}">
                <a16:creationId xmlns:a16="http://schemas.microsoft.com/office/drawing/2014/main" id="{D7CBA643-9EFA-3641-8BD2-401C8CE9E792}"/>
              </a:ext>
            </a:extLst>
          </p:cNvPr>
          <p:cNvSpPr/>
          <p:nvPr/>
        </p:nvSpPr>
        <p:spPr>
          <a:xfrm>
            <a:off x="2499647" y="2336823"/>
            <a:ext cx="1030953" cy="492443"/>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rgbClr val="313131"/>
                </a:solidFill>
                <a:latin typeface="Helvetica" pitchFamily="2" charset="0"/>
              </a:rPr>
              <a:t>1988</a:t>
            </a:r>
          </a:p>
        </p:txBody>
      </p:sp>
      <p:sp>
        <p:nvSpPr>
          <p:cNvPr id="25" name="Rectangle 24">
            <a:extLst>
              <a:ext uri="{FF2B5EF4-FFF2-40B4-BE49-F238E27FC236}">
                <a16:creationId xmlns:a16="http://schemas.microsoft.com/office/drawing/2014/main" id="{B16C58F4-9F85-044B-8CB0-FBE1E732A78A}"/>
              </a:ext>
            </a:extLst>
          </p:cNvPr>
          <p:cNvSpPr/>
          <p:nvPr/>
        </p:nvSpPr>
        <p:spPr>
          <a:xfrm>
            <a:off x="9550400" y="2336823"/>
            <a:ext cx="1030953" cy="492443"/>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rgbClr val="313131"/>
                </a:solidFill>
                <a:latin typeface="Helvetica" pitchFamily="2" charset="0"/>
              </a:rPr>
              <a:t>2018</a:t>
            </a:r>
          </a:p>
        </p:txBody>
      </p:sp>
      <p:sp>
        <p:nvSpPr>
          <p:cNvPr id="26" name="TextBox 25">
            <a:extLst>
              <a:ext uri="{FF2B5EF4-FFF2-40B4-BE49-F238E27FC236}">
                <a16:creationId xmlns:a16="http://schemas.microsoft.com/office/drawing/2014/main" id="{35FE41BE-EDCD-4F4E-AE9C-1C8E7EF1F875}"/>
              </a:ext>
            </a:extLst>
          </p:cNvPr>
          <p:cNvSpPr txBox="1"/>
          <p:nvPr/>
        </p:nvSpPr>
        <p:spPr>
          <a:xfrm>
            <a:off x="1911204" y="1524192"/>
            <a:ext cx="9686057" cy="523220"/>
          </a:xfrm>
          <a:prstGeom prst="rect">
            <a:avLst/>
          </a:prstGeom>
          <a:noFill/>
        </p:spPr>
        <p:txBody>
          <a:bodyPr wrap="square" rtlCol="0">
            <a:spAutoFit/>
          </a:bodyPr>
          <a:lstStyle/>
          <a:p>
            <a:r>
              <a:rPr lang="en-IN" sz="2800" dirty="0">
                <a:solidFill>
                  <a:srgbClr val="FF0000"/>
                </a:solidFill>
                <a:latin typeface="Helvetica" pitchFamily="2" charset="0"/>
              </a:rPr>
              <a:t>30 Years Of Chest Surgery: A Chest Surgeon’s Perspective</a:t>
            </a:r>
          </a:p>
        </p:txBody>
      </p:sp>
      <p:sp>
        <p:nvSpPr>
          <p:cNvPr id="27" name="TextBox 26">
            <a:extLst>
              <a:ext uri="{FF2B5EF4-FFF2-40B4-BE49-F238E27FC236}">
                <a16:creationId xmlns:a16="http://schemas.microsoft.com/office/drawing/2014/main" id="{189B3EDC-5C6C-7F4B-AB5A-B157FC319DDF}"/>
              </a:ext>
            </a:extLst>
          </p:cNvPr>
          <p:cNvSpPr txBox="1"/>
          <p:nvPr/>
        </p:nvSpPr>
        <p:spPr>
          <a:xfrm>
            <a:off x="1778000" y="3305413"/>
            <a:ext cx="4743596" cy="3323987"/>
          </a:xfrm>
          <a:prstGeom prst="rect">
            <a:avLst/>
          </a:prstGeom>
          <a:noFill/>
        </p:spPr>
        <p:txBody>
          <a:bodyPr wrap="square" rtlCol="0">
            <a:spAutoFit/>
          </a:bodyPr>
          <a:lstStyle/>
          <a:p>
            <a:pPr marL="285750" indent="-285750">
              <a:buFont typeface="Arial" panose="020B0604020202020204" pitchFamily="34" charset="0"/>
              <a:buChar char="•"/>
            </a:pPr>
            <a:r>
              <a:rPr lang="en-IN" sz="2100" dirty="0">
                <a:solidFill>
                  <a:srgbClr val="FF0000"/>
                </a:solidFill>
                <a:latin typeface="Helvetica" pitchFamily="2" charset="0"/>
              </a:rPr>
              <a:t>90% </a:t>
            </a:r>
            <a:r>
              <a:rPr lang="en-IN" sz="2100" dirty="0">
                <a:latin typeface="Helvetica" pitchFamily="2" charset="0"/>
              </a:rPr>
              <a:t>Lung Cancers: Smokers  </a:t>
            </a:r>
            <a:r>
              <a:rPr lang="en-IN" sz="2100" dirty="0">
                <a:solidFill>
                  <a:srgbClr val="FF0000"/>
                </a:solidFill>
                <a:latin typeface="Helvetica" pitchFamily="2" charset="0"/>
              </a:rPr>
              <a:t>10% </a:t>
            </a:r>
            <a:r>
              <a:rPr lang="en-IN" sz="2100" dirty="0">
                <a:latin typeface="Helvetica" pitchFamily="2" charset="0"/>
              </a:rPr>
              <a:t>Non Smokers</a:t>
            </a:r>
            <a:br>
              <a:rPr lang="en-IN" sz="2100" dirty="0">
                <a:latin typeface="Helvetica" pitchFamily="2" charset="0"/>
              </a:rPr>
            </a:br>
            <a:endParaRPr lang="en-IN" sz="2100" dirty="0">
              <a:latin typeface="Helvetica" pitchFamily="2" charset="0"/>
            </a:endParaRPr>
          </a:p>
          <a:p>
            <a:pPr marL="285750" indent="-285750">
              <a:buFont typeface="Arial" panose="020B0604020202020204" pitchFamily="34" charset="0"/>
              <a:buChar char="•"/>
            </a:pPr>
            <a:r>
              <a:rPr lang="en-IN" sz="2100" dirty="0">
                <a:latin typeface="Helvetica" pitchFamily="2" charset="0"/>
              </a:rPr>
              <a:t>Average Age Of Lung Cancer </a:t>
            </a:r>
            <a:r>
              <a:rPr lang="en-IN" sz="2100" dirty="0">
                <a:solidFill>
                  <a:srgbClr val="FF0000"/>
                </a:solidFill>
                <a:latin typeface="Helvetica" pitchFamily="2" charset="0"/>
              </a:rPr>
              <a:t>50-60</a:t>
            </a:r>
          </a:p>
          <a:p>
            <a:pPr marL="285750" indent="-285750">
              <a:buFont typeface="Arial" panose="020B0604020202020204" pitchFamily="34" charset="0"/>
              <a:buChar char="•"/>
            </a:pPr>
            <a:endParaRPr lang="en-IN" sz="2100" dirty="0">
              <a:latin typeface="Helvetica" pitchFamily="2" charset="0"/>
            </a:endParaRPr>
          </a:p>
          <a:p>
            <a:pPr marL="285750" indent="-285750">
              <a:buFont typeface="Arial" panose="020B0604020202020204" pitchFamily="34" charset="0"/>
              <a:buChar char="•"/>
            </a:pPr>
            <a:r>
              <a:rPr lang="en-IN" sz="2100" dirty="0">
                <a:latin typeface="Helvetica" pitchFamily="2" charset="0"/>
              </a:rPr>
              <a:t>Almost No Women</a:t>
            </a:r>
          </a:p>
          <a:p>
            <a:pPr marL="285750" indent="-285750">
              <a:buFont typeface="Arial" panose="020B0604020202020204" pitchFamily="34" charset="0"/>
              <a:buChar char="•"/>
            </a:pPr>
            <a:endParaRPr lang="en-IN" sz="2100" dirty="0">
              <a:latin typeface="Helvetica" pitchFamily="2" charset="0"/>
            </a:endParaRPr>
          </a:p>
          <a:p>
            <a:pPr marL="285750" indent="-285750">
              <a:buFont typeface="Arial" panose="020B0604020202020204" pitchFamily="34" charset="0"/>
              <a:buChar char="•"/>
            </a:pPr>
            <a:r>
              <a:rPr lang="en-IN" sz="2100" dirty="0">
                <a:latin typeface="Helvetica" pitchFamily="2" charset="0"/>
              </a:rPr>
              <a:t>Colour of Lungs: </a:t>
            </a:r>
            <a:r>
              <a:rPr lang="en-IN" sz="2100" dirty="0">
                <a:solidFill>
                  <a:srgbClr val="FF0000"/>
                </a:solidFill>
                <a:latin typeface="Helvetica" pitchFamily="2" charset="0"/>
              </a:rPr>
              <a:t>Pink</a:t>
            </a:r>
            <a:r>
              <a:rPr lang="en-IN" sz="2100" dirty="0">
                <a:latin typeface="Helvetica" pitchFamily="2" charset="0"/>
              </a:rPr>
              <a:t> in non-smokers; </a:t>
            </a:r>
            <a:r>
              <a:rPr lang="en-IN" sz="2100" dirty="0">
                <a:solidFill>
                  <a:srgbClr val="FF0000"/>
                </a:solidFill>
                <a:latin typeface="Helvetica" pitchFamily="2" charset="0"/>
              </a:rPr>
              <a:t>Black</a:t>
            </a:r>
            <a:r>
              <a:rPr lang="en-IN" sz="2100" dirty="0">
                <a:latin typeface="Helvetica" pitchFamily="2" charset="0"/>
              </a:rPr>
              <a:t> In Smokers </a:t>
            </a:r>
          </a:p>
          <a:p>
            <a:pPr marL="285750" indent="-285750">
              <a:buFont typeface="Arial" panose="020B0604020202020204" pitchFamily="34" charset="0"/>
              <a:buChar char="•"/>
            </a:pPr>
            <a:endParaRPr lang="en-IN" sz="2100" dirty="0">
              <a:latin typeface="Helvetica" pitchFamily="2" charset="0"/>
            </a:endParaRPr>
          </a:p>
        </p:txBody>
      </p:sp>
      <p:sp>
        <p:nvSpPr>
          <p:cNvPr id="28" name="TextBox 27">
            <a:extLst>
              <a:ext uri="{FF2B5EF4-FFF2-40B4-BE49-F238E27FC236}">
                <a16:creationId xmlns:a16="http://schemas.microsoft.com/office/drawing/2014/main" id="{68149559-0755-8F41-97A1-DFE307CED82C}"/>
              </a:ext>
            </a:extLst>
          </p:cNvPr>
          <p:cNvSpPr txBox="1"/>
          <p:nvPr/>
        </p:nvSpPr>
        <p:spPr>
          <a:xfrm>
            <a:off x="7151234" y="3305413"/>
            <a:ext cx="4743596" cy="3323987"/>
          </a:xfrm>
          <a:prstGeom prst="rect">
            <a:avLst/>
          </a:prstGeom>
          <a:noFill/>
        </p:spPr>
        <p:txBody>
          <a:bodyPr wrap="square" rtlCol="0">
            <a:spAutoFit/>
          </a:bodyPr>
          <a:lstStyle/>
          <a:p>
            <a:pPr marL="285750" indent="-285750">
              <a:buFont typeface="Arial" panose="020B0604020202020204" pitchFamily="34" charset="0"/>
              <a:buChar char="•"/>
            </a:pPr>
            <a:r>
              <a:rPr lang="en-IN" sz="2100" dirty="0">
                <a:solidFill>
                  <a:srgbClr val="FF0000"/>
                </a:solidFill>
                <a:latin typeface="Helvetica" pitchFamily="2" charset="0"/>
              </a:rPr>
              <a:t>50% </a:t>
            </a:r>
            <a:r>
              <a:rPr lang="en-IN" sz="2100" dirty="0">
                <a:latin typeface="Helvetica" pitchFamily="2" charset="0"/>
              </a:rPr>
              <a:t>Lung Cancers Smokers – </a:t>
            </a:r>
            <a:r>
              <a:rPr lang="en-IN" sz="2100" dirty="0">
                <a:solidFill>
                  <a:srgbClr val="FF0000"/>
                </a:solidFill>
                <a:latin typeface="Helvetica" pitchFamily="2" charset="0"/>
              </a:rPr>
              <a:t>50% </a:t>
            </a:r>
            <a:r>
              <a:rPr lang="en-IN" sz="2100" dirty="0">
                <a:latin typeface="Helvetica" pitchFamily="2" charset="0"/>
              </a:rPr>
              <a:t>Non Smokers</a:t>
            </a:r>
            <a:br>
              <a:rPr lang="en-IN" sz="2100" dirty="0">
                <a:latin typeface="Helvetica" pitchFamily="2" charset="0"/>
              </a:rPr>
            </a:br>
            <a:endParaRPr lang="en-IN" sz="2100" dirty="0">
              <a:latin typeface="Helvetica" pitchFamily="2" charset="0"/>
            </a:endParaRPr>
          </a:p>
          <a:p>
            <a:pPr marL="285750" indent="-285750">
              <a:buFont typeface="Arial" panose="020B0604020202020204" pitchFamily="34" charset="0"/>
              <a:buChar char="•"/>
            </a:pPr>
            <a:r>
              <a:rPr lang="en-IN" sz="2100" dirty="0">
                <a:latin typeface="Helvetica" pitchFamily="2" charset="0"/>
              </a:rPr>
              <a:t>Average Age Of Lung Cancer </a:t>
            </a:r>
            <a:r>
              <a:rPr lang="en-IN" sz="2100" dirty="0">
                <a:solidFill>
                  <a:srgbClr val="FF0000"/>
                </a:solidFill>
                <a:latin typeface="Helvetica" pitchFamily="2" charset="0"/>
              </a:rPr>
              <a:t>30-40</a:t>
            </a:r>
          </a:p>
          <a:p>
            <a:pPr marL="285750" indent="-285750">
              <a:buFont typeface="Arial" panose="020B0604020202020204" pitchFamily="34" charset="0"/>
              <a:buChar char="•"/>
            </a:pPr>
            <a:endParaRPr lang="en-IN" sz="2100" dirty="0">
              <a:latin typeface="Helvetica" pitchFamily="2" charset="0"/>
            </a:endParaRPr>
          </a:p>
          <a:p>
            <a:pPr marL="285750" indent="-285750">
              <a:buFont typeface="Arial" panose="020B0604020202020204" pitchFamily="34" charset="0"/>
              <a:buChar char="•"/>
            </a:pPr>
            <a:r>
              <a:rPr lang="en-IN" sz="2100" dirty="0">
                <a:latin typeface="Helvetica" pitchFamily="2" charset="0"/>
              </a:rPr>
              <a:t>40% Women Patients</a:t>
            </a:r>
          </a:p>
          <a:p>
            <a:pPr marL="285750" indent="-285750">
              <a:buFont typeface="Arial" panose="020B0604020202020204" pitchFamily="34" charset="0"/>
              <a:buChar char="•"/>
            </a:pPr>
            <a:endParaRPr lang="en-IN" sz="2100" dirty="0">
              <a:latin typeface="Helvetica" pitchFamily="2" charset="0"/>
            </a:endParaRPr>
          </a:p>
          <a:p>
            <a:pPr marL="285750" indent="-285750">
              <a:buFont typeface="Arial" panose="020B0604020202020204" pitchFamily="34" charset="0"/>
              <a:buChar char="•"/>
            </a:pPr>
            <a:r>
              <a:rPr lang="en-IN" sz="2100" dirty="0">
                <a:latin typeface="Helvetica" pitchFamily="2" charset="0"/>
              </a:rPr>
              <a:t>Colour of Lungs: </a:t>
            </a:r>
            <a:r>
              <a:rPr lang="en-IN" sz="2100" dirty="0">
                <a:solidFill>
                  <a:srgbClr val="FF0000"/>
                </a:solidFill>
                <a:latin typeface="Helvetica" pitchFamily="2" charset="0"/>
              </a:rPr>
              <a:t>Black</a:t>
            </a:r>
            <a:r>
              <a:rPr lang="en-IN" sz="2100" dirty="0">
                <a:latin typeface="Helvetica" pitchFamily="2" charset="0"/>
              </a:rPr>
              <a:t> in non-smokers as well as Smokers </a:t>
            </a:r>
          </a:p>
          <a:p>
            <a:pPr marL="285750" indent="-285750">
              <a:buFont typeface="Arial" panose="020B0604020202020204" pitchFamily="34" charset="0"/>
              <a:buChar char="•"/>
            </a:pPr>
            <a:endParaRPr lang="en-IN" sz="2100" dirty="0">
              <a:latin typeface="Helvetica" pitchFamily="2" charset="0"/>
            </a:endParaRPr>
          </a:p>
        </p:txBody>
      </p:sp>
      <p:sp>
        <p:nvSpPr>
          <p:cNvPr id="30" name="TextBox 29">
            <a:extLst>
              <a:ext uri="{FF2B5EF4-FFF2-40B4-BE49-F238E27FC236}">
                <a16:creationId xmlns:a16="http://schemas.microsoft.com/office/drawing/2014/main" id="{313DEF13-1CE4-4741-8D21-FED323B97C85}"/>
              </a:ext>
            </a:extLst>
          </p:cNvPr>
          <p:cNvSpPr txBox="1"/>
          <p:nvPr/>
        </p:nvSpPr>
        <p:spPr>
          <a:xfrm>
            <a:off x="4255631" y="173441"/>
            <a:ext cx="4493538" cy="1200329"/>
          </a:xfrm>
          <a:prstGeom prst="rect">
            <a:avLst/>
          </a:prstGeom>
          <a:noFill/>
        </p:spPr>
        <p:txBody>
          <a:bodyPr wrap="none" rtlCol="0">
            <a:spAutoFit/>
          </a:bodyPr>
          <a:lstStyle/>
          <a:p>
            <a:pPr algn="ctr"/>
            <a:r>
              <a:rPr lang="en-US" sz="3600" b="1" dirty="0">
                <a:solidFill>
                  <a:schemeClr val="tx1">
                    <a:lumMod val="85000"/>
                    <a:lumOff val="15000"/>
                  </a:schemeClr>
                </a:solidFill>
                <a:latin typeface="Helvetica" pitchFamily="2" charset="0"/>
                <a:cs typeface="Futura Medium" panose="020B0602020204020303" pitchFamily="34" charset="-79"/>
              </a:rPr>
              <a:t>Air Pollution</a:t>
            </a:r>
          </a:p>
          <a:p>
            <a:pPr algn="ctr"/>
            <a:r>
              <a:rPr lang="en-US" sz="3600" b="1" dirty="0">
                <a:solidFill>
                  <a:schemeClr val="tx1">
                    <a:lumMod val="85000"/>
                    <a:lumOff val="15000"/>
                  </a:schemeClr>
                </a:solidFill>
                <a:latin typeface="Helvetica" pitchFamily="2" charset="0"/>
                <a:cs typeface="Futura Medium" panose="020B0602020204020303" pitchFamily="34" charset="-79"/>
              </a:rPr>
              <a:t>The Invisible Killer </a:t>
            </a:r>
          </a:p>
        </p:txBody>
      </p:sp>
    </p:spTree>
    <p:extLst>
      <p:ext uri="{BB962C8B-B14F-4D97-AF65-F5344CB8AC3E}">
        <p14:creationId xmlns:p14="http://schemas.microsoft.com/office/powerpoint/2010/main" val="1686690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A97B00-EB30-F14A-B10A-FCEF71F7934D}"/>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22" name="Frame 21">
            <a:extLst>
              <a:ext uri="{FF2B5EF4-FFF2-40B4-BE49-F238E27FC236}">
                <a16:creationId xmlns:a16="http://schemas.microsoft.com/office/drawing/2014/main" id="{8B9F4243-E80B-774D-B048-423E1944B366}"/>
              </a:ext>
            </a:extLst>
          </p:cNvPr>
          <p:cNvSpPr/>
          <p:nvPr/>
        </p:nvSpPr>
        <p:spPr>
          <a:xfrm>
            <a:off x="0"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 name="TextBox 22">
            <a:extLst>
              <a:ext uri="{FF2B5EF4-FFF2-40B4-BE49-F238E27FC236}">
                <a16:creationId xmlns:a16="http://schemas.microsoft.com/office/drawing/2014/main" id="{D895B4AB-A85D-824E-9E89-10F7398A99C0}"/>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pic>
        <p:nvPicPr>
          <p:cNvPr id="31" name="Picture 30">
            <a:extLst>
              <a:ext uri="{FF2B5EF4-FFF2-40B4-BE49-F238E27FC236}">
                <a16:creationId xmlns:a16="http://schemas.microsoft.com/office/drawing/2014/main" id="{73785BA3-6CA5-FE4A-A312-864C5D6A8CE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3238"/>
          <a:stretch/>
        </p:blipFill>
        <p:spPr>
          <a:xfrm>
            <a:off x="254000" y="1533087"/>
            <a:ext cx="4315863" cy="3324774"/>
          </a:xfrm>
          <a:prstGeom prst="rect">
            <a:avLst/>
          </a:prstGeom>
        </p:spPr>
      </p:pic>
      <p:pic>
        <p:nvPicPr>
          <p:cNvPr id="32" name="Picture 31">
            <a:extLst>
              <a:ext uri="{FF2B5EF4-FFF2-40B4-BE49-F238E27FC236}">
                <a16:creationId xmlns:a16="http://schemas.microsoft.com/office/drawing/2014/main" id="{60251AB0-83AB-C349-965C-EC0D9FDED57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6885" r="30656"/>
          <a:stretch/>
        </p:blipFill>
        <p:spPr>
          <a:xfrm>
            <a:off x="4902201" y="1535572"/>
            <a:ext cx="3809999" cy="3324196"/>
          </a:xfrm>
          <a:prstGeom prst="rect">
            <a:avLst/>
          </a:prstGeom>
        </p:spPr>
      </p:pic>
      <p:pic>
        <p:nvPicPr>
          <p:cNvPr id="33" name="Picture 32">
            <a:extLst>
              <a:ext uri="{FF2B5EF4-FFF2-40B4-BE49-F238E27FC236}">
                <a16:creationId xmlns:a16="http://schemas.microsoft.com/office/drawing/2014/main" id="{03DC1033-45AA-0943-917D-EE8E8A74C2B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8975"/>
          <a:stretch/>
        </p:blipFill>
        <p:spPr>
          <a:xfrm>
            <a:off x="9054140" y="1552989"/>
            <a:ext cx="3620460" cy="3304872"/>
          </a:xfrm>
          <a:prstGeom prst="rect">
            <a:avLst/>
          </a:prstGeom>
        </p:spPr>
      </p:pic>
      <p:sp>
        <p:nvSpPr>
          <p:cNvPr id="2" name="TextBox 1">
            <a:extLst>
              <a:ext uri="{FF2B5EF4-FFF2-40B4-BE49-F238E27FC236}">
                <a16:creationId xmlns:a16="http://schemas.microsoft.com/office/drawing/2014/main" id="{65F8AAAE-18B7-834C-80BF-BBC178FD52DE}"/>
              </a:ext>
            </a:extLst>
          </p:cNvPr>
          <p:cNvSpPr txBox="1"/>
          <p:nvPr/>
        </p:nvSpPr>
        <p:spPr>
          <a:xfrm>
            <a:off x="992215" y="5399564"/>
            <a:ext cx="2839432" cy="646331"/>
          </a:xfrm>
          <a:prstGeom prst="rect">
            <a:avLst/>
          </a:prstGeom>
          <a:noFill/>
        </p:spPr>
        <p:txBody>
          <a:bodyPr wrap="none" rtlCol="0">
            <a:spAutoFit/>
          </a:bodyPr>
          <a:lstStyle/>
          <a:p>
            <a:pPr algn="ctr"/>
            <a:r>
              <a:rPr lang="en-US" dirty="0">
                <a:latin typeface="Helvetica" pitchFamily="2" charset="0"/>
              </a:rPr>
              <a:t>PINK LUNGS </a:t>
            </a:r>
          </a:p>
          <a:p>
            <a:pPr algn="ctr"/>
            <a:r>
              <a:rPr lang="en-US" dirty="0">
                <a:latin typeface="Helvetica" pitchFamily="2" charset="0"/>
              </a:rPr>
              <a:t>AS WE ARE BORN WITH</a:t>
            </a:r>
          </a:p>
        </p:txBody>
      </p:sp>
      <p:sp>
        <p:nvSpPr>
          <p:cNvPr id="4" name="TextBox 3">
            <a:extLst>
              <a:ext uri="{FF2B5EF4-FFF2-40B4-BE49-F238E27FC236}">
                <a16:creationId xmlns:a16="http://schemas.microsoft.com/office/drawing/2014/main" id="{46F7994D-D33E-9948-9438-CD78A302FACD}"/>
              </a:ext>
            </a:extLst>
          </p:cNvPr>
          <p:cNvSpPr txBox="1"/>
          <p:nvPr/>
        </p:nvSpPr>
        <p:spPr>
          <a:xfrm>
            <a:off x="4457647" y="5399563"/>
            <a:ext cx="4699107" cy="646331"/>
          </a:xfrm>
          <a:prstGeom prst="rect">
            <a:avLst/>
          </a:prstGeom>
          <a:noFill/>
        </p:spPr>
        <p:txBody>
          <a:bodyPr wrap="none" rtlCol="0">
            <a:spAutoFit/>
          </a:bodyPr>
          <a:lstStyle/>
          <a:p>
            <a:pPr algn="ctr"/>
            <a:r>
              <a:rPr lang="en-US" dirty="0">
                <a:latin typeface="Helvetica" pitchFamily="2" charset="0"/>
              </a:rPr>
              <a:t>COLOUR OF LUNGS OF A NON SMOKER </a:t>
            </a:r>
          </a:p>
          <a:p>
            <a:pPr algn="ctr"/>
            <a:r>
              <a:rPr lang="en-US" dirty="0">
                <a:latin typeface="Helvetica" pitchFamily="2" charset="0"/>
              </a:rPr>
              <a:t>IN DELHI</a:t>
            </a:r>
          </a:p>
        </p:txBody>
      </p:sp>
      <p:sp>
        <p:nvSpPr>
          <p:cNvPr id="5" name="TextBox 4">
            <a:extLst>
              <a:ext uri="{FF2B5EF4-FFF2-40B4-BE49-F238E27FC236}">
                <a16:creationId xmlns:a16="http://schemas.microsoft.com/office/drawing/2014/main" id="{8E874471-017D-F742-9779-111D43263EEB}"/>
              </a:ext>
            </a:extLst>
          </p:cNvPr>
          <p:cNvSpPr txBox="1"/>
          <p:nvPr/>
        </p:nvSpPr>
        <p:spPr>
          <a:xfrm>
            <a:off x="9458822" y="5399562"/>
            <a:ext cx="2864888" cy="646331"/>
          </a:xfrm>
          <a:prstGeom prst="rect">
            <a:avLst/>
          </a:prstGeom>
          <a:noFill/>
        </p:spPr>
        <p:txBody>
          <a:bodyPr wrap="none" rtlCol="0">
            <a:spAutoFit/>
          </a:bodyPr>
          <a:lstStyle/>
          <a:p>
            <a:pPr algn="ctr"/>
            <a:r>
              <a:rPr lang="en-US" dirty="0">
                <a:latin typeface="Helvetica" pitchFamily="2" charset="0"/>
              </a:rPr>
              <a:t>COLOUR OF LUNGS OF </a:t>
            </a:r>
          </a:p>
          <a:p>
            <a:pPr algn="ctr"/>
            <a:r>
              <a:rPr lang="en-US" dirty="0">
                <a:latin typeface="Helvetica" pitchFamily="2" charset="0"/>
              </a:rPr>
              <a:t>A SMOKER</a:t>
            </a:r>
          </a:p>
        </p:txBody>
      </p:sp>
      <p:sp>
        <p:nvSpPr>
          <p:cNvPr id="13" name="TextBox 12">
            <a:extLst>
              <a:ext uri="{FF2B5EF4-FFF2-40B4-BE49-F238E27FC236}">
                <a16:creationId xmlns:a16="http://schemas.microsoft.com/office/drawing/2014/main" id="{413AACF7-4CF4-084F-BE13-0657B588338C}"/>
              </a:ext>
            </a:extLst>
          </p:cNvPr>
          <p:cNvSpPr txBox="1"/>
          <p:nvPr/>
        </p:nvSpPr>
        <p:spPr>
          <a:xfrm>
            <a:off x="4255631" y="173441"/>
            <a:ext cx="4493538" cy="1200329"/>
          </a:xfrm>
          <a:prstGeom prst="rect">
            <a:avLst/>
          </a:prstGeom>
          <a:noFill/>
        </p:spPr>
        <p:txBody>
          <a:bodyPr wrap="none" rtlCol="0">
            <a:spAutoFit/>
          </a:bodyPr>
          <a:lstStyle/>
          <a:p>
            <a:pPr algn="ctr"/>
            <a:r>
              <a:rPr lang="en-US" sz="3600" b="1" dirty="0">
                <a:solidFill>
                  <a:schemeClr val="tx1">
                    <a:lumMod val="85000"/>
                    <a:lumOff val="15000"/>
                  </a:schemeClr>
                </a:solidFill>
                <a:latin typeface="Helvetica" pitchFamily="2" charset="0"/>
                <a:cs typeface="Futura Medium" panose="020B0602020204020303" pitchFamily="34" charset="-79"/>
              </a:rPr>
              <a:t>Air Pollution</a:t>
            </a:r>
          </a:p>
          <a:p>
            <a:pPr algn="ctr"/>
            <a:r>
              <a:rPr lang="en-US" sz="3600" b="1" dirty="0">
                <a:solidFill>
                  <a:schemeClr val="tx1">
                    <a:lumMod val="85000"/>
                    <a:lumOff val="15000"/>
                  </a:schemeClr>
                </a:solidFill>
                <a:latin typeface="Helvetica" pitchFamily="2" charset="0"/>
                <a:cs typeface="Futura Medium" panose="020B0602020204020303" pitchFamily="34" charset="-79"/>
              </a:rPr>
              <a:t>The Invisible Killer </a:t>
            </a:r>
          </a:p>
        </p:txBody>
      </p:sp>
    </p:spTree>
    <p:extLst>
      <p:ext uri="{BB962C8B-B14F-4D97-AF65-F5344CB8AC3E}">
        <p14:creationId xmlns:p14="http://schemas.microsoft.com/office/powerpoint/2010/main" val="3339615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FB225FD-3BF0-804E-8E6E-8FE430C02024}"/>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22" name="Frame 21">
            <a:extLst>
              <a:ext uri="{FF2B5EF4-FFF2-40B4-BE49-F238E27FC236}">
                <a16:creationId xmlns:a16="http://schemas.microsoft.com/office/drawing/2014/main" id="{8B9F4243-E80B-774D-B048-423E1944B366}"/>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TextBox 33">
            <a:extLst>
              <a:ext uri="{FF2B5EF4-FFF2-40B4-BE49-F238E27FC236}">
                <a16:creationId xmlns:a16="http://schemas.microsoft.com/office/drawing/2014/main" id="{9D8A9CBE-205B-5949-9025-6D47FFB4A35D}"/>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
        <p:nvSpPr>
          <p:cNvPr id="13" name="Rectangle 12">
            <a:extLst>
              <a:ext uri="{FF2B5EF4-FFF2-40B4-BE49-F238E27FC236}">
                <a16:creationId xmlns:a16="http://schemas.microsoft.com/office/drawing/2014/main" id="{7D1B0699-72B2-C047-A855-77D1D0359094}"/>
              </a:ext>
            </a:extLst>
          </p:cNvPr>
          <p:cNvSpPr/>
          <p:nvPr/>
        </p:nvSpPr>
        <p:spPr>
          <a:xfrm>
            <a:off x="662040" y="1589782"/>
            <a:ext cx="11680717" cy="1077218"/>
          </a:xfrm>
          <a:prstGeom prst="rect">
            <a:avLst/>
          </a:prstGeom>
        </p:spPr>
        <p:txBody>
          <a:bodyPr wrap="square">
            <a:spAutoFit/>
          </a:bodyPr>
          <a:lstStyle/>
          <a:p>
            <a:pPr algn="ctr"/>
            <a:r>
              <a:rPr lang="en-IN" sz="3200" dirty="0">
                <a:solidFill>
                  <a:srgbClr val="FF0000"/>
                </a:solidFill>
                <a:latin typeface="Helvetica" pitchFamily="2" charset="0"/>
                <a:cs typeface="Helvetica" panose="020B0604020202020204" pitchFamily="34" charset="0"/>
              </a:rPr>
              <a:t>If you breathe</a:t>
            </a:r>
          </a:p>
          <a:p>
            <a:pPr algn="ctr"/>
            <a:r>
              <a:rPr lang="en-IN" sz="3200" dirty="0">
                <a:solidFill>
                  <a:srgbClr val="FF0000"/>
                </a:solidFill>
                <a:latin typeface="Helvetica" pitchFamily="2" charset="0"/>
                <a:cs typeface="Helvetica" panose="020B0604020202020204" pitchFamily="34" charset="0"/>
              </a:rPr>
              <a:t>you are under the attack of air pollution.</a:t>
            </a:r>
          </a:p>
        </p:txBody>
      </p:sp>
      <p:sp>
        <p:nvSpPr>
          <p:cNvPr id="14" name="Rectangle 13">
            <a:extLst>
              <a:ext uri="{FF2B5EF4-FFF2-40B4-BE49-F238E27FC236}">
                <a16:creationId xmlns:a16="http://schemas.microsoft.com/office/drawing/2014/main" id="{C7968A76-D066-D442-A371-CBB15C1A9477}"/>
              </a:ext>
            </a:extLst>
          </p:cNvPr>
          <p:cNvSpPr/>
          <p:nvPr/>
        </p:nvSpPr>
        <p:spPr>
          <a:xfrm>
            <a:off x="4582907" y="2873601"/>
            <a:ext cx="8039787" cy="461665"/>
          </a:xfrm>
          <a:prstGeom prst="rect">
            <a:avLst/>
          </a:prstGeom>
        </p:spPr>
        <p:txBody>
          <a:bodyPr wrap="square">
            <a:spAutoFit/>
          </a:bodyPr>
          <a:lstStyle/>
          <a:p>
            <a:r>
              <a:rPr lang="en-IN" sz="2400" b="1" dirty="0">
                <a:solidFill>
                  <a:schemeClr val="tx1">
                    <a:lumMod val="75000"/>
                    <a:lumOff val="25000"/>
                  </a:schemeClr>
                </a:solidFill>
                <a:latin typeface="Helvetica" pitchFamily="2" charset="0"/>
                <a:cs typeface="Helvetica" panose="020B0604020202020204" pitchFamily="34" charset="0"/>
              </a:rPr>
              <a:t>Who are most vulnerable?</a:t>
            </a:r>
          </a:p>
        </p:txBody>
      </p:sp>
      <p:pic>
        <p:nvPicPr>
          <p:cNvPr id="15" name="Picture 2" descr="Image result for Pregnant woman">
            <a:extLst>
              <a:ext uri="{FF2B5EF4-FFF2-40B4-BE49-F238E27FC236}">
                <a16:creationId xmlns:a16="http://schemas.microsoft.com/office/drawing/2014/main" id="{68452B89-6503-6B46-A865-076CBD951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822122" y="3727877"/>
            <a:ext cx="2760785" cy="155193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AC9BA6A-C980-C946-9A97-484A2C13BBBE}"/>
              </a:ext>
            </a:extLst>
          </p:cNvPr>
          <p:cNvSpPr/>
          <p:nvPr/>
        </p:nvSpPr>
        <p:spPr>
          <a:xfrm>
            <a:off x="2033793" y="5712326"/>
            <a:ext cx="2982344" cy="461665"/>
          </a:xfrm>
          <a:prstGeom prst="rect">
            <a:avLst/>
          </a:prstGeom>
        </p:spPr>
        <p:txBody>
          <a:bodyPr wrap="square">
            <a:spAutoFit/>
          </a:bodyPr>
          <a:lstStyle/>
          <a:p>
            <a:r>
              <a:rPr lang="en-GB" sz="2400" dirty="0">
                <a:solidFill>
                  <a:schemeClr val="tx1">
                    <a:lumMod val="75000"/>
                    <a:lumOff val="25000"/>
                  </a:schemeClr>
                </a:solidFill>
                <a:latin typeface="Helvetica" pitchFamily="2" charset="0"/>
              </a:rPr>
              <a:t>Unborn babies</a:t>
            </a:r>
          </a:p>
        </p:txBody>
      </p:sp>
      <p:pic>
        <p:nvPicPr>
          <p:cNvPr id="17" name="Picture 4" descr="Image result for children playing india">
            <a:extLst>
              <a:ext uri="{FF2B5EF4-FFF2-40B4-BE49-F238E27FC236}">
                <a16:creationId xmlns:a16="http://schemas.microsoft.com/office/drawing/2014/main" id="{0B16E68E-4E46-F34B-B1D3-435DE2283B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0655" y="3727877"/>
            <a:ext cx="3010545" cy="1551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8257641-12FF-8943-8BE5-365D2C79ABA4}"/>
              </a:ext>
            </a:extLst>
          </p:cNvPr>
          <p:cNvSpPr/>
          <p:nvPr/>
        </p:nvSpPr>
        <p:spPr>
          <a:xfrm>
            <a:off x="5384451" y="5712326"/>
            <a:ext cx="2882951" cy="461665"/>
          </a:xfrm>
          <a:prstGeom prst="rect">
            <a:avLst/>
          </a:prstGeom>
        </p:spPr>
        <p:txBody>
          <a:bodyPr wrap="square">
            <a:spAutoFit/>
          </a:bodyPr>
          <a:lstStyle/>
          <a:p>
            <a:pPr algn="ctr"/>
            <a:r>
              <a:rPr lang="en-GB" sz="2400" dirty="0">
                <a:solidFill>
                  <a:schemeClr val="tx1">
                    <a:lumMod val="75000"/>
                    <a:lumOff val="25000"/>
                  </a:schemeClr>
                </a:solidFill>
                <a:latin typeface="Helvetica" pitchFamily="2" charset="0"/>
              </a:rPr>
              <a:t>Children</a:t>
            </a:r>
          </a:p>
        </p:txBody>
      </p:sp>
      <p:pic>
        <p:nvPicPr>
          <p:cNvPr id="19" name="Picture 18">
            <a:extLst>
              <a:ext uri="{FF2B5EF4-FFF2-40B4-BE49-F238E27FC236}">
                <a16:creationId xmlns:a16="http://schemas.microsoft.com/office/drawing/2014/main" id="{6AC8FF7C-8F0D-854E-87A9-1CE7282433FE}"/>
              </a:ext>
            </a:extLst>
          </p:cNvPr>
          <p:cNvPicPr>
            <a:picLocks noChangeAspect="1"/>
          </p:cNvPicPr>
          <p:nvPr/>
        </p:nvPicPr>
        <p:blipFill>
          <a:blip r:embed="rId6"/>
          <a:stretch>
            <a:fillRect/>
          </a:stretch>
        </p:blipFill>
        <p:spPr>
          <a:xfrm>
            <a:off x="9077252" y="3727876"/>
            <a:ext cx="2473217" cy="1551935"/>
          </a:xfrm>
          <a:prstGeom prst="rect">
            <a:avLst/>
          </a:prstGeom>
        </p:spPr>
      </p:pic>
      <p:sp>
        <p:nvSpPr>
          <p:cNvPr id="20" name="Rectangle 19">
            <a:extLst>
              <a:ext uri="{FF2B5EF4-FFF2-40B4-BE49-F238E27FC236}">
                <a16:creationId xmlns:a16="http://schemas.microsoft.com/office/drawing/2014/main" id="{4C80AE9F-8397-6C4A-8D83-22341A094B1D}"/>
              </a:ext>
            </a:extLst>
          </p:cNvPr>
          <p:cNvSpPr/>
          <p:nvPr/>
        </p:nvSpPr>
        <p:spPr>
          <a:xfrm>
            <a:off x="9580880" y="5712449"/>
            <a:ext cx="1465959" cy="461665"/>
          </a:xfrm>
          <a:prstGeom prst="rect">
            <a:avLst/>
          </a:prstGeom>
        </p:spPr>
        <p:txBody>
          <a:bodyPr wrap="square">
            <a:spAutoFit/>
          </a:bodyPr>
          <a:lstStyle/>
          <a:p>
            <a:r>
              <a:rPr lang="en-IN" sz="2400" dirty="0">
                <a:solidFill>
                  <a:schemeClr val="tx1">
                    <a:lumMod val="75000"/>
                    <a:lumOff val="25000"/>
                  </a:schemeClr>
                </a:solidFill>
                <a:latin typeface="Helvetica" pitchFamily="2" charset="0"/>
              </a:rPr>
              <a:t>Elderly</a:t>
            </a:r>
          </a:p>
        </p:txBody>
      </p:sp>
      <p:sp>
        <p:nvSpPr>
          <p:cNvPr id="24" name="TextBox 23">
            <a:extLst>
              <a:ext uri="{FF2B5EF4-FFF2-40B4-BE49-F238E27FC236}">
                <a16:creationId xmlns:a16="http://schemas.microsoft.com/office/drawing/2014/main" id="{9694D0AF-68F1-8248-B51C-3A3F61CF5902}"/>
              </a:ext>
            </a:extLst>
          </p:cNvPr>
          <p:cNvSpPr txBox="1"/>
          <p:nvPr/>
        </p:nvSpPr>
        <p:spPr>
          <a:xfrm>
            <a:off x="4255631" y="173441"/>
            <a:ext cx="4493538" cy="1200329"/>
          </a:xfrm>
          <a:prstGeom prst="rect">
            <a:avLst/>
          </a:prstGeom>
          <a:noFill/>
        </p:spPr>
        <p:txBody>
          <a:bodyPr wrap="none" rtlCol="0">
            <a:spAutoFit/>
          </a:bodyPr>
          <a:lstStyle/>
          <a:p>
            <a:pPr algn="ctr"/>
            <a:r>
              <a:rPr lang="en-US" sz="3600" b="1" dirty="0">
                <a:solidFill>
                  <a:schemeClr val="tx1">
                    <a:lumMod val="85000"/>
                    <a:lumOff val="15000"/>
                  </a:schemeClr>
                </a:solidFill>
                <a:latin typeface="Helvetica" pitchFamily="2" charset="0"/>
                <a:cs typeface="Futura Medium" panose="020B0602020204020303" pitchFamily="34" charset="-79"/>
              </a:rPr>
              <a:t>Air Pollution</a:t>
            </a:r>
          </a:p>
          <a:p>
            <a:pPr algn="ctr"/>
            <a:r>
              <a:rPr lang="en-US" sz="3600" b="1" dirty="0">
                <a:solidFill>
                  <a:schemeClr val="tx1">
                    <a:lumMod val="85000"/>
                    <a:lumOff val="15000"/>
                  </a:schemeClr>
                </a:solidFill>
                <a:latin typeface="Helvetica" pitchFamily="2" charset="0"/>
                <a:cs typeface="Futura Medium" panose="020B0602020204020303" pitchFamily="34" charset="-79"/>
              </a:rPr>
              <a:t>The Invisible Killer </a:t>
            </a:r>
          </a:p>
        </p:txBody>
      </p:sp>
    </p:spTree>
    <p:extLst>
      <p:ext uri="{BB962C8B-B14F-4D97-AF65-F5344CB8AC3E}">
        <p14:creationId xmlns:p14="http://schemas.microsoft.com/office/powerpoint/2010/main" val="2830320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27C962F-524B-C148-BCB6-FF2D6C836F33}"/>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22" name="Frame 21">
            <a:extLst>
              <a:ext uri="{FF2B5EF4-FFF2-40B4-BE49-F238E27FC236}">
                <a16:creationId xmlns:a16="http://schemas.microsoft.com/office/drawing/2014/main" id="{8B9F4243-E80B-774D-B048-423E1944B366}"/>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TextBox 33">
            <a:extLst>
              <a:ext uri="{FF2B5EF4-FFF2-40B4-BE49-F238E27FC236}">
                <a16:creationId xmlns:a16="http://schemas.microsoft.com/office/drawing/2014/main" id="{9D8A9CBE-205B-5949-9025-6D47FFB4A35D}"/>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pic>
        <p:nvPicPr>
          <p:cNvPr id="2" name="Picture 1">
            <a:extLst>
              <a:ext uri="{FF2B5EF4-FFF2-40B4-BE49-F238E27FC236}">
                <a16:creationId xmlns:a16="http://schemas.microsoft.com/office/drawing/2014/main" id="{45FE47A1-EF4B-4C4D-9514-4E28DBF69887}"/>
              </a:ext>
            </a:extLst>
          </p:cNvPr>
          <p:cNvPicPr>
            <a:picLocks noChangeAspect="1"/>
          </p:cNvPicPr>
          <p:nvPr/>
        </p:nvPicPr>
        <p:blipFill rotWithShape="1">
          <a:blip r:embed="rId4"/>
          <a:srcRect b="5474"/>
          <a:stretch/>
        </p:blipFill>
        <p:spPr>
          <a:xfrm>
            <a:off x="6517543" y="469900"/>
            <a:ext cx="6342084" cy="6464300"/>
          </a:xfrm>
          <a:prstGeom prst="rect">
            <a:avLst/>
          </a:prstGeom>
        </p:spPr>
      </p:pic>
      <p:pic>
        <p:nvPicPr>
          <p:cNvPr id="3" name="Picture 2">
            <a:extLst>
              <a:ext uri="{FF2B5EF4-FFF2-40B4-BE49-F238E27FC236}">
                <a16:creationId xmlns:a16="http://schemas.microsoft.com/office/drawing/2014/main" id="{9F7217CA-0BE8-9E44-A8B4-665596AFDDAB}"/>
              </a:ext>
            </a:extLst>
          </p:cNvPr>
          <p:cNvPicPr>
            <a:picLocks noChangeAspect="1"/>
          </p:cNvPicPr>
          <p:nvPr/>
        </p:nvPicPr>
        <p:blipFill rotWithShape="1">
          <a:blip r:embed="rId5"/>
          <a:srcRect t="27513" b="6327"/>
          <a:stretch/>
        </p:blipFill>
        <p:spPr>
          <a:xfrm>
            <a:off x="393700" y="3352800"/>
            <a:ext cx="5803900" cy="2209800"/>
          </a:xfrm>
          <a:prstGeom prst="rect">
            <a:avLst/>
          </a:prstGeom>
        </p:spPr>
      </p:pic>
      <p:sp>
        <p:nvSpPr>
          <p:cNvPr id="4" name="Rectangle 3">
            <a:extLst>
              <a:ext uri="{FF2B5EF4-FFF2-40B4-BE49-F238E27FC236}">
                <a16:creationId xmlns:a16="http://schemas.microsoft.com/office/drawing/2014/main" id="{24C81773-2110-3B43-A8BC-9FA88C90A1DB}"/>
              </a:ext>
            </a:extLst>
          </p:cNvPr>
          <p:cNvSpPr/>
          <p:nvPr/>
        </p:nvSpPr>
        <p:spPr>
          <a:xfrm>
            <a:off x="388852" y="2968446"/>
            <a:ext cx="5783992"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Futura" panose="020B0602020204020303" pitchFamily="34" charset="-79"/>
                <a:cs typeface="Futura" panose="020B0602020204020303" pitchFamily="34" charset="-79"/>
              </a:rPr>
              <a:t>SHORT TERM EFFECTS</a:t>
            </a:r>
          </a:p>
        </p:txBody>
      </p:sp>
      <p:sp>
        <p:nvSpPr>
          <p:cNvPr id="21" name="Rectangle 20">
            <a:extLst>
              <a:ext uri="{FF2B5EF4-FFF2-40B4-BE49-F238E27FC236}">
                <a16:creationId xmlns:a16="http://schemas.microsoft.com/office/drawing/2014/main" id="{49E5E65B-ACE0-4E4B-99E9-6F2C87F7CC4B}"/>
              </a:ext>
            </a:extLst>
          </p:cNvPr>
          <p:cNvSpPr/>
          <p:nvPr/>
        </p:nvSpPr>
        <p:spPr>
          <a:xfrm>
            <a:off x="6508109" y="88900"/>
            <a:ext cx="6342084"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Futura" panose="020B0602020204020303" pitchFamily="34" charset="-79"/>
                <a:cs typeface="Futura" panose="020B0602020204020303" pitchFamily="34" charset="-79"/>
              </a:rPr>
              <a:t>LONG TERM EFFECTS</a:t>
            </a:r>
          </a:p>
        </p:txBody>
      </p:sp>
      <p:sp>
        <p:nvSpPr>
          <p:cNvPr id="10" name="TextBox 9">
            <a:extLst>
              <a:ext uri="{FF2B5EF4-FFF2-40B4-BE49-F238E27FC236}">
                <a16:creationId xmlns:a16="http://schemas.microsoft.com/office/drawing/2014/main" id="{371D0728-0B6F-1940-987C-EB570CF48BF1}"/>
              </a:ext>
            </a:extLst>
          </p:cNvPr>
          <p:cNvSpPr txBox="1"/>
          <p:nvPr/>
        </p:nvSpPr>
        <p:spPr>
          <a:xfrm>
            <a:off x="635000" y="6781800"/>
            <a:ext cx="8191281" cy="461665"/>
          </a:xfrm>
          <a:prstGeom prst="rect">
            <a:avLst/>
          </a:prstGeom>
          <a:noFill/>
        </p:spPr>
        <p:txBody>
          <a:bodyPr wrap="none" rtlCol="0">
            <a:spAutoFit/>
          </a:bodyPr>
          <a:lstStyle/>
          <a:p>
            <a:r>
              <a:rPr lang="en-IN" sz="1200" dirty="0">
                <a:solidFill>
                  <a:schemeClr val="tx1">
                    <a:lumMod val="75000"/>
                    <a:lumOff val="25000"/>
                  </a:schemeClr>
                </a:solidFill>
                <a:latin typeface="Helvetica" pitchFamily="2" charset="0"/>
              </a:rPr>
              <a:t>Picture Credit : https://ncdalliance.org/resources/airpollution-policybrief</a:t>
            </a:r>
          </a:p>
          <a:p>
            <a:r>
              <a:rPr lang="en-IN" sz="1200" dirty="0">
                <a:solidFill>
                  <a:schemeClr val="tx1">
                    <a:lumMod val="75000"/>
                    <a:lumOff val="25000"/>
                  </a:schemeClr>
                </a:solidFill>
                <a:latin typeface="Helvetica" pitchFamily="2" charset="0"/>
              </a:rPr>
              <a:t>Ref.: Air Pollution and Noncommunicable Diseases: https://journal.chestnet.org/article/S0012-3692(18)32722-3/fulltext</a:t>
            </a:r>
            <a:endParaRPr lang="en-US" sz="1200" dirty="0">
              <a:solidFill>
                <a:schemeClr val="tx1">
                  <a:lumMod val="75000"/>
                  <a:lumOff val="25000"/>
                </a:schemeClr>
              </a:solidFill>
              <a:latin typeface="Helvetica" pitchFamily="2" charset="0"/>
            </a:endParaRPr>
          </a:p>
        </p:txBody>
      </p:sp>
      <p:sp>
        <p:nvSpPr>
          <p:cNvPr id="12" name="TextBox 11">
            <a:extLst>
              <a:ext uri="{FF2B5EF4-FFF2-40B4-BE49-F238E27FC236}">
                <a16:creationId xmlns:a16="http://schemas.microsoft.com/office/drawing/2014/main" id="{1060E5B7-B133-9344-BBB1-E606BC17C045}"/>
              </a:ext>
            </a:extLst>
          </p:cNvPr>
          <p:cNvSpPr txBox="1"/>
          <p:nvPr/>
        </p:nvSpPr>
        <p:spPr>
          <a:xfrm>
            <a:off x="1034079" y="1215846"/>
            <a:ext cx="4493538" cy="1200329"/>
          </a:xfrm>
          <a:prstGeom prst="rect">
            <a:avLst/>
          </a:prstGeom>
          <a:noFill/>
        </p:spPr>
        <p:txBody>
          <a:bodyPr wrap="none" rtlCol="0">
            <a:spAutoFit/>
          </a:bodyPr>
          <a:lstStyle/>
          <a:p>
            <a:pPr algn="ctr"/>
            <a:r>
              <a:rPr lang="en-US" sz="3600" b="1" dirty="0">
                <a:solidFill>
                  <a:schemeClr val="tx1">
                    <a:lumMod val="85000"/>
                    <a:lumOff val="15000"/>
                  </a:schemeClr>
                </a:solidFill>
                <a:latin typeface="Helvetica" pitchFamily="2" charset="0"/>
                <a:cs typeface="Futura Medium" panose="020B0602020204020303" pitchFamily="34" charset="-79"/>
              </a:rPr>
              <a:t>Air Pollution</a:t>
            </a:r>
          </a:p>
          <a:p>
            <a:pPr algn="ctr"/>
            <a:r>
              <a:rPr lang="en-US" sz="3600" b="1" dirty="0">
                <a:solidFill>
                  <a:schemeClr val="tx1">
                    <a:lumMod val="85000"/>
                    <a:lumOff val="15000"/>
                  </a:schemeClr>
                </a:solidFill>
                <a:latin typeface="Helvetica" pitchFamily="2" charset="0"/>
                <a:cs typeface="Futura Medium" panose="020B0602020204020303" pitchFamily="34" charset="-79"/>
              </a:rPr>
              <a:t>The Invisible Killer </a:t>
            </a:r>
          </a:p>
        </p:txBody>
      </p:sp>
    </p:spTree>
    <p:extLst>
      <p:ext uri="{BB962C8B-B14F-4D97-AF65-F5344CB8AC3E}">
        <p14:creationId xmlns:p14="http://schemas.microsoft.com/office/powerpoint/2010/main" val="221309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D45DF0-686B-454C-AAF3-7C97255300E9}"/>
              </a:ext>
            </a:extLst>
          </p:cNvPr>
          <p:cNvPicPr>
            <a:picLocks noChangeAspect="1"/>
          </p:cNvPicPr>
          <p:nvPr/>
        </p:nvPicPr>
        <p:blipFill rotWithShape="1">
          <a:blip r:embed="rId3"/>
          <a:srcRect t="21837" b="24710"/>
          <a:stretch/>
        </p:blipFill>
        <p:spPr>
          <a:xfrm>
            <a:off x="2159000" y="1828800"/>
            <a:ext cx="8586539" cy="4589734"/>
          </a:xfrm>
          <a:prstGeom prst="rect">
            <a:avLst/>
          </a:prstGeom>
        </p:spPr>
      </p:pic>
      <p:sp>
        <p:nvSpPr>
          <p:cNvPr id="22" name="Frame 21">
            <a:extLst>
              <a:ext uri="{FF2B5EF4-FFF2-40B4-BE49-F238E27FC236}">
                <a16:creationId xmlns:a16="http://schemas.microsoft.com/office/drawing/2014/main" id="{8B9F4243-E80B-774D-B048-423E1944B366}"/>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TextBox 33">
            <a:extLst>
              <a:ext uri="{FF2B5EF4-FFF2-40B4-BE49-F238E27FC236}">
                <a16:creationId xmlns:a16="http://schemas.microsoft.com/office/drawing/2014/main" id="{9D8A9CBE-205B-5949-9025-6D47FFB4A35D}"/>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
        <p:nvSpPr>
          <p:cNvPr id="4" name="TextBox 3">
            <a:extLst>
              <a:ext uri="{FF2B5EF4-FFF2-40B4-BE49-F238E27FC236}">
                <a16:creationId xmlns:a16="http://schemas.microsoft.com/office/drawing/2014/main" id="{5A0AAC87-2796-8646-95C6-C7D86559BF44}"/>
              </a:ext>
            </a:extLst>
          </p:cNvPr>
          <p:cNvSpPr txBox="1"/>
          <p:nvPr/>
        </p:nvSpPr>
        <p:spPr>
          <a:xfrm>
            <a:off x="7198916" y="6942175"/>
            <a:ext cx="3170548" cy="292388"/>
          </a:xfrm>
          <a:prstGeom prst="rect">
            <a:avLst/>
          </a:prstGeom>
          <a:noFill/>
        </p:spPr>
        <p:txBody>
          <a:bodyPr wrap="none" rtlCol="0">
            <a:spAutoFit/>
          </a:bodyPr>
          <a:lstStyle/>
          <a:p>
            <a:r>
              <a:rPr lang="en-US" sz="1300" dirty="0">
                <a:solidFill>
                  <a:schemeClr val="tx1">
                    <a:lumMod val="75000"/>
                    <a:lumOff val="25000"/>
                  </a:schemeClr>
                </a:solidFill>
              </a:rPr>
              <a:t>Picture Credit: </a:t>
            </a:r>
            <a:r>
              <a:rPr lang="en-IN" sz="1300" dirty="0">
                <a:solidFill>
                  <a:schemeClr val="tx1">
                    <a:lumMod val="75000"/>
                    <a:lumOff val="25000"/>
                  </a:schemeClr>
                </a:solidFill>
              </a:rPr>
              <a:t>https://breathelife2030.org/</a:t>
            </a:r>
            <a:r>
              <a:rPr lang="en-US" sz="1300" dirty="0">
                <a:solidFill>
                  <a:schemeClr val="tx1">
                    <a:lumMod val="75000"/>
                    <a:lumOff val="25000"/>
                  </a:schemeClr>
                </a:solidFill>
              </a:rPr>
              <a:t> </a:t>
            </a:r>
          </a:p>
        </p:txBody>
      </p:sp>
      <p:pic>
        <p:nvPicPr>
          <p:cNvPr id="8" name="Picture 7">
            <a:extLst>
              <a:ext uri="{FF2B5EF4-FFF2-40B4-BE49-F238E27FC236}">
                <a16:creationId xmlns:a16="http://schemas.microsoft.com/office/drawing/2014/main" id="{AE052DF6-E431-0A4E-9F19-3F279C73508C}"/>
              </a:ext>
            </a:extLst>
          </p:cNvPr>
          <p:cNvPicPr>
            <a:picLocks noChangeAspect="1"/>
          </p:cNvPicPr>
          <p:nvPr/>
        </p:nvPicPr>
        <p:blipFill rotWithShape="1">
          <a:blip r:embed="rId4">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7" name="TextBox 6">
            <a:extLst>
              <a:ext uri="{FF2B5EF4-FFF2-40B4-BE49-F238E27FC236}">
                <a16:creationId xmlns:a16="http://schemas.microsoft.com/office/drawing/2014/main" id="{971E285A-D186-7B41-BA36-D3AD77405E74}"/>
              </a:ext>
            </a:extLst>
          </p:cNvPr>
          <p:cNvSpPr txBox="1"/>
          <p:nvPr/>
        </p:nvSpPr>
        <p:spPr>
          <a:xfrm>
            <a:off x="4255631" y="173441"/>
            <a:ext cx="4493538" cy="1200329"/>
          </a:xfrm>
          <a:prstGeom prst="rect">
            <a:avLst/>
          </a:prstGeom>
          <a:noFill/>
        </p:spPr>
        <p:txBody>
          <a:bodyPr wrap="none" rtlCol="0">
            <a:spAutoFit/>
          </a:bodyPr>
          <a:lstStyle/>
          <a:p>
            <a:pPr algn="ctr"/>
            <a:r>
              <a:rPr lang="en-US" sz="3600" b="1" dirty="0">
                <a:solidFill>
                  <a:schemeClr val="tx1">
                    <a:lumMod val="85000"/>
                    <a:lumOff val="15000"/>
                  </a:schemeClr>
                </a:solidFill>
                <a:latin typeface="Helvetica" pitchFamily="2" charset="0"/>
                <a:cs typeface="Futura Medium" panose="020B0602020204020303" pitchFamily="34" charset="-79"/>
              </a:rPr>
              <a:t>Air Pollution</a:t>
            </a:r>
          </a:p>
          <a:p>
            <a:pPr algn="ctr"/>
            <a:r>
              <a:rPr lang="en-US" sz="3600" b="1" dirty="0">
                <a:solidFill>
                  <a:schemeClr val="tx1">
                    <a:lumMod val="85000"/>
                    <a:lumOff val="15000"/>
                  </a:schemeClr>
                </a:solidFill>
                <a:latin typeface="Helvetica" pitchFamily="2" charset="0"/>
                <a:cs typeface="Futura Medium" panose="020B0602020204020303" pitchFamily="34" charset="-79"/>
              </a:rPr>
              <a:t>The Invisible Killer </a:t>
            </a:r>
          </a:p>
        </p:txBody>
      </p:sp>
    </p:spTree>
    <p:extLst>
      <p:ext uri="{BB962C8B-B14F-4D97-AF65-F5344CB8AC3E}">
        <p14:creationId xmlns:p14="http://schemas.microsoft.com/office/powerpoint/2010/main" val="4090546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DB2730-B777-2B48-A8C1-15A16971FC91}"/>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2096963" cy="871742"/>
          </a:xfrm>
          <a:prstGeom prst="rect">
            <a:avLst/>
          </a:prstGeom>
        </p:spPr>
      </p:pic>
      <p:sp>
        <p:nvSpPr>
          <p:cNvPr id="22" name="Frame 21">
            <a:extLst>
              <a:ext uri="{FF2B5EF4-FFF2-40B4-BE49-F238E27FC236}">
                <a16:creationId xmlns:a16="http://schemas.microsoft.com/office/drawing/2014/main" id="{8B9F4243-E80B-774D-B048-423E1944B366}"/>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TextBox 33">
            <a:extLst>
              <a:ext uri="{FF2B5EF4-FFF2-40B4-BE49-F238E27FC236}">
                <a16:creationId xmlns:a16="http://schemas.microsoft.com/office/drawing/2014/main" id="{9D8A9CBE-205B-5949-9025-6D47FFB4A35D}"/>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pic>
        <p:nvPicPr>
          <p:cNvPr id="13" name="Picture 12">
            <a:extLst>
              <a:ext uri="{FF2B5EF4-FFF2-40B4-BE49-F238E27FC236}">
                <a16:creationId xmlns:a16="http://schemas.microsoft.com/office/drawing/2014/main" id="{A86E063A-F29D-B24D-9DB9-57A9B75445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9963" y="5638800"/>
            <a:ext cx="6445637" cy="649792"/>
          </a:xfrm>
          <a:prstGeom prst="rect">
            <a:avLst/>
          </a:prstGeom>
        </p:spPr>
      </p:pic>
      <p:pic>
        <p:nvPicPr>
          <p:cNvPr id="15" name="Picture 14">
            <a:extLst>
              <a:ext uri="{FF2B5EF4-FFF2-40B4-BE49-F238E27FC236}">
                <a16:creationId xmlns:a16="http://schemas.microsoft.com/office/drawing/2014/main" id="{8085EE16-D014-6045-A51B-F6FF2CA70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400" y="4876800"/>
            <a:ext cx="10668000" cy="833438"/>
          </a:xfrm>
          <a:prstGeom prst="rect">
            <a:avLst/>
          </a:prstGeom>
        </p:spPr>
      </p:pic>
      <p:sp>
        <p:nvSpPr>
          <p:cNvPr id="20" name="TextBox 19">
            <a:extLst>
              <a:ext uri="{FF2B5EF4-FFF2-40B4-BE49-F238E27FC236}">
                <a16:creationId xmlns:a16="http://schemas.microsoft.com/office/drawing/2014/main" id="{966BD18B-243D-5343-9376-952131A00755}"/>
              </a:ext>
            </a:extLst>
          </p:cNvPr>
          <p:cNvSpPr txBox="1"/>
          <p:nvPr/>
        </p:nvSpPr>
        <p:spPr>
          <a:xfrm>
            <a:off x="1306347" y="6595782"/>
            <a:ext cx="8948925" cy="461665"/>
          </a:xfrm>
          <a:prstGeom prst="rect">
            <a:avLst/>
          </a:prstGeom>
          <a:noFill/>
        </p:spPr>
        <p:txBody>
          <a:bodyPr wrap="none" rtlCol="0">
            <a:spAutoFit/>
          </a:bodyPr>
          <a:lstStyle/>
          <a:p>
            <a:r>
              <a:rPr lang="en-US" sz="1200" dirty="0">
                <a:solidFill>
                  <a:schemeClr val="tx1">
                    <a:lumMod val="75000"/>
                    <a:lumOff val="25000"/>
                  </a:schemeClr>
                </a:solidFill>
                <a:latin typeface="Helvetica" pitchFamily="2" charset="0"/>
              </a:rPr>
              <a:t>Photo credits &amp; Ref.: Health Effects Institute. 2019. State of Global Air 2019. Special Report. Boston, MA: Health Effects Institute.</a:t>
            </a:r>
          </a:p>
          <a:p>
            <a:r>
              <a:rPr lang="en-US" sz="1200" dirty="0">
                <a:solidFill>
                  <a:schemeClr val="tx1">
                    <a:lumMod val="75000"/>
                    <a:lumOff val="25000"/>
                  </a:schemeClr>
                </a:solidFill>
                <a:latin typeface="Helvetica" pitchFamily="2" charset="0"/>
              </a:rPr>
              <a:t>Available from: https://www.stateofglobalair.org/sites/default/files/soga_2019_report.pdf</a:t>
            </a:r>
          </a:p>
        </p:txBody>
      </p:sp>
      <p:pic>
        <p:nvPicPr>
          <p:cNvPr id="19" name="Picture 18">
            <a:extLst>
              <a:ext uri="{FF2B5EF4-FFF2-40B4-BE49-F238E27FC236}">
                <a16:creationId xmlns:a16="http://schemas.microsoft.com/office/drawing/2014/main" id="{71F698B9-6B9A-FF48-924A-B8D1F958DEE4}"/>
              </a:ext>
            </a:extLst>
          </p:cNvPr>
          <p:cNvPicPr>
            <a:picLocks noChangeAspect="1"/>
          </p:cNvPicPr>
          <p:nvPr/>
        </p:nvPicPr>
        <p:blipFill rotWithShape="1">
          <a:blip r:embed="rId6">
            <a:extLst>
              <a:ext uri="{28A0092B-C50C-407E-A947-70E740481C1C}">
                <a14:useLocalDpi xmlns:a14="http://schemas.microsoft.com/office/drawing/2010/main" val="0"/>
              </a:ext>
            </a:extLst>
          </a:blip>
          <a:srcRect l="1108"/>
          <a:stretch/>
        </p:blipFill>
        <p:spPr>
          <a:xfrm>
            <a:off x="254000" y="595484"/>
            <a:ext cx="10268166" cy="4325146"/>
          </a:xfrm>
          <a:prstGeom prst="rect">
            <a:avLst/>
          </a:prstGeom>
        </p:spPr>
      </p:pic>
      <p:pic>
        <p:nvPicPr>
          <p:cNvPr id="17" name="Picture 16">
            <a:extLst>
              <a:ext uri="{FF2B5EF4-FFF2-40B4-BE49-F238E27FC236}">
                <a16:creationId xmlns:a16="http://schemas.microsoft.com/office/drawing/2014/main" id="{744EEA46-CC0B-9349-95A9-ABCE8DFD2E49}"/>
              </a:ext>
            </a:extLst>
          </p:cNvPr>
          <p:cNvPicPr>
            <a:picLocks noChangeAspect="1"/>
          </p:cNvPicPr>
          <p:nvPr/>
        </p:nvPicPr>
        <p:blipFill rotWithShape="1">
          <a:blip r:embed="rId7">
            <a:extLst>
              <a:ext uri="{28A0092B-C50C-407E-A947-70E740481C1C}">
                <a14:useLocalDpi xmlns:a14="http://schemas.microsoft.com/office/drawing/2010/main" val="0"/>
              </a:ext>
            </a:extLst>
          </a:blip>
          <a:srcRect l="9585" t="5753" r="59750" b="22536"/>
          <a:stretch/>
        </p:blipFill>
        <p:spPr>
          <a:xfrm>
            <a:off x="9880990" y="3089435"/>
            <a:ext cx="3024604" cy="1941210"/>
          </a:xfrm>
          <a:prstGeom prst="rect">
            <a:avLst/>
          </a:prstGeom>
        </p:spPr>
      </p:pic>
      <p:sp>
        <p:nvSpPr>
          <p:cNvPr id="10" name="TextBox 9">
            <a:extLst>
              <a:ext uri="{FF2B5EF4-FFF2-40B4-BE49-F238E27FC236}">
                <a16:creationId xmlns:a16="http://schemas.microsoft.com/office/drawing/2014/main" id="{67B7012B-B91F-5743-A675-070B8B4B8B96}"/>
              </a:ext>
            </a:extLst>
          </p:cNvPr>
          <p:cNvSpPr txBox="1"/>
          <p:nvPr/>
        </p:nvSpPr>
        <p:spPr>
          <a:xfrm>
            <a:off x="2269077" y="207644"/>
            <a:ext cx="10532050" cy="492443"/>
          </a:xfrm>
          <a:prstGeom prst="rect">
            <a:avLst/>
          </a:prstGeom>
          <a:noFill/>
        </p:spPr>
        <p:txBody>
          <a:bodyPr wrap="none" rtlCol="0">
            <a:spAutoFit/>
          </a:bodyPr>
          <a:lstStyle/>
          <a:p>
            <a:r>
              <a:rPr lang="en-IN" sz="2600" b="1" dirty="0">
                <a:solidFill>
                  <a:schemeClr val="tx1">
                    <a:lumMod val="75000"/>
                    <a:lumOff val="25000"/>
                  </a:schemeClr>
                </a:solidFill>
                <a:latin typeface="Helvetica" pitchFamily="2" charset="0"/>
                <a:cs typeface="Futura Medium" panose="020B0602020204020303" pitchFamily="34" charset="-79"/>
              </a:rPr>
              <a:t>Air pollution is the 5th leading risk factor for mortality worldwide.</a:t>
            </a:r>
            <a:endParaRPr lang="en-US" sz="2600" b="1" dirty="0">
              <a:solidFill>
                <a:schemeClr val="tx1">
                  <a:lumMod val="75000"/>
                  <a:lumOff val="25000"/>
                </a:schemeClr>
              </a:solidFill>
              <a:latin typeface="Helvetica" pitchFamily="2" charset="0"/>
              <a:cs typeface="Futura Medium" panose="020B0602020204020303" pitchFamily="34" charset="-79"/>
            </a:endParaRPr>
          </a:p>
        </p:txBody>
      </p:sp>
      <p:pic>
        <p:nvPicPr>
          <p:cNvPr id="12" name="Picture 11">
            <a:extLst>
              <a:ext uri="{FF2B5EF4-FFF2-40B4-BE49-F238E27FC236}">
                <a16:creationId xmlns:a16="http://schemas.microsoft.com/office/drawing/2014/main" id="{1A80D2A6-4B49-3A4D-B024-C0F79BCFD854}"/>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64645" y="88265"/>
            <a:ext cx="2170555" cy="902335"/>
          </a:xfrm>
          <a:prstGeom prst="rect">
            <a:avLst/>
          </a:prstGeom>
        </p:spPr>
      </p:pic>
    </p:spTree>
    <p:extLst>
      <p:ext uri="{BB962C8B-B14F-4D97-AF65-F5344CB8AC3E}">
        <p14:creationId xmlns:p14="http://schemas.microsoft.com/office/powerpoint/2010/main" val="2737864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8B9F4243-E80B-774D-B048-423E1944B366}"/>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TextBox 33">
            <a:extLst>
              <a:ext uri="{FF2B5EF4-FFF2-40B4-BE49-F238E27FC236}">
                <a16:creationId xmlns:a16="http://schemas.microsoft.com/office/drawing/2014/main" id="{9D8A9CBE-205B-5949-9025-6D47FFB4A35D}"/>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
        <p:nvSpPr>
          <p:cNvPr id="2" name="Rectangle 1">
            <a:extLst>
              <a:ext uri="{FF2B5EF4-FFF2-40B4-BE49-F238E27FC236}">
                <a16:creationId xmlns:a16="http://schemas.microsoft.com/office/drawing/2014/main" id="{D30C539D-A15A-8C46-A2C4-DE38821092FA}"/>
              </a:ext>
            </a:extLst>
          </p:cNvPr>
          <p:cNvSpPr/>
          <p:nvPr/>
        </p:nvSpPr>
        <p:spPr>
          <a:xfrm>
            <a:off x="2235200" y="424061"/>
            <a:ext cx="9571444" cy="5632311"/>
          </a:xfrm>
          <a:prstGeom prst="rect">
            <a:avLst/>
          </a:prstGeom>
        </p:spPr>
        <p:txBody>
          <a:bodyPr wrap="square">
            <a:spAutoFit/>
          </a:bodyPr>
          <a:lstStyle/>
          <a:p>
            <a:r>
              <a:rPr lang="en-US" sz="2800" b="1" dirty="0">
                <a:solidFill>
                  <a:schemeClr val="tx1">
                    <a:lumMod val="75000"/>
                    <a:lumOff val="25000"/>
                  </a:schemeClr>
                </a:solidFill>
                <a:latin typeface="Helvetica" pitchFamily="2" charset="0"/>
              </a:rPr>
              <a:t>According to the Global Burden of Disease Study 2017</a:t>
            </a:r>
          </a:p>
          <a:p>
            <a:pPr marL="342900" indent="-342900">
              <a:buFont typeface="Arial" panose="020B0604020202020204" pitchFamily="34" charset="0"/>
              <a:buChar char="•"/>
            </a:pPr>
            <a:endParaRPr lang="en-US" sz="2400" dirty="0">
              <a:solidFill>
                <a:schemeClr val="tx1">
                  <a:lumMod val="75000"/>
                  <a:lumOff val="25000"/>
                </a:schemeClr>
              </a:solidFill>
              <a:latin typeface="Helvetica" pitchFamily="2" charset="0"/>
            </a:endParaRPr>
          </a:p>
          <a:p>
            <a:pPr marL="342900" indent="-342900">
              <a:buFont typeface="Arial" panose="020B0604020202020204" pitchFamily="34" charset="0"/>
              <a:buChar char="•"/>
            </a:pPr>
            <a:r>
              <a:rPr lang="en-US" sz="2200" dirty="0">
                <a:solidFill>
                  <a:schemeClr val="tx1">
                    <a:lumMod val="75000"/>
                    <a:lumOff val="25000"/>
                  </a:schemeClr>
                </a:solidFill>
                <a:latin typeface="Helvetica" pitchFamily="2" charset="0"/>
              </a:rPr>
              <a:t>Of the total 480·7 million DALYs in India in 2017, </a:t>
            </a:r>
            <a:r>
              <a:rPr lang="en-US" sz="2200" b="1" dirty="0">
                <a:solidFill>
                  <a:srgbClr val="C00000"/>
                </a:solidFill>
                <a:latin typeface="Helvetica" pitchFamily="2" charset="0"/>
              </a:rPr>
              <a:t>38·7 million or 8·1% </a:t>
            </a:r>
            <a:r>
              <a:rPr lang="en-US" sz="2200" dirty="0">
                <a:solidFill>
                  <a:schemeClr val="tx1">
                    <a:lumMod val="75000"/>
                    <a:lumOff val="25000"/>
                  </a:schemeClr>
                </a:solidFill>
                <a:latin typeface="Helvetica" pitchFamily="2" charset="0"/>
              </a:rPr>
              <a:t>were attributable to air pollution. (The disability-adjusted life year is a measure of overall disease burden, expressed as the number of years lost due to ill-health, disability or early death)</a:t>
            </a:r>
          </a:p>
          <a:p>
            <a:pPr marL="342900" indent="-342900">
              <a:buFont typeface="Arial" panose="020B0604020202020204" pitchFamily="34" charset="0"/>
              <a:buChar char="•"/>
            </a:pPr>
            <a:endParaRPr lang="en-US" sz="2200" dirty="0">
              <a:solidFill>
                <a:schemeClr val="tx1">
                  <a:lumMod val="75000"/>
                  <a:lumOff val="25000"/>
                </a:schemeClr>
              </a:solidFill>
              <a:latin typeface="Helvetica" pitchFamily="2" charset="0"/>
            </a:endParaRPr>
          </a:p>
          <a:p>
            <a:pPr marL="342900" indent="-342900">
              <a:buFont typeface="Arial" panose="020B0604020202020204" pitchFamily="34" charset="0"/>
              <a:buChar char="•"/>
            </a:pPr>
            <a:r>
              <a:rPr lang="en-US" sz="2200" dirty="0">
                <a:solidFill>
                  <a:schemeClr val="tx1">
                    <a:lumMod val="75000"/>
                    <a:lumOff val="25000"/>
                  </a:schemeClr>
                </a:solidFill>
                <a:latin typeface="Helvetica" pitchFamily="2" charset="0"/>
              </a:rPr>
              <a:t>Of the total DALYs attributable to air pollution in India in 2017, the largest proportions were from:</a:t>
            </a:r>
          </a:p>
          <a:p>
            <a:endParaRPr lang="en-US" sz="2200" dirty="0">
              <a:solidFill>
                <a:schemeClr val="tx1">
                  <a:lumMod val="75000"/>
                  <a:lumOff val="25000"/>
                </a:schemeClr>
              </a:solidFill>
              <a:latin typeface="Helvetica" pitchFamily="2" charset="0"/>
            </a:endParaRPr>
          </a:p>
          <a:p>
            <a:pPr lvl="1"/>
            <a:r>
              <a:rPr lang="en-US" sz="2200" b="1" dirty="0">
                <a:solidFill>
                  <a:schemeClr val="tx1">
                    <a:lumMod val="75000"/>
                    <a:lumOff val="25000"/>
                  </a:schemeClr>
                </a:solidFill>
                <a:latin typeface="Helvetica" pitchFamily="2" charset="0"/>
              </a:rPr>
              <a:t>Lower respiratory infections (29·3%)</a:t>
            </a:r>
          </a:p>
          <a:p>
            <a:pPr lvl="1"/>
            <a:r>
              <a:rPr lang="en-US" sz="2200" b="1" dirty="0">
                <a:solidFill>
                  <a:schemeClr val="tx1">
                    <a:lumMod val="75000"/>
                    <a:lumOff val="25000"/>
                  </a:schemeClr>
                </a:solidFill>
                <a:latin typeface="Helvetica" pitchFamily="2" charset="0"/>
              </a:rPr>
              <a:t>Chronic obstructive pulmonary disease (29·2%)</a:t>
            </a:r>
          </a:p>
          <a:p>
            <a:pPr lvl="1"/>
            <a:r>
              <a:rPr lang="en-US" sz="2200" b="1" dirty="0">
                <a:solidFill>
                  <a:schemeClr val="tx1">
                    <a:lumMod val="75000"/>
                    <a:lumOff val="25000"/>
                  </a:schemeClr>
                </a:solidFill>
                <a:latin typeface="Helvetica" pitchFamily="2" charset="0"/>
              </a:rPr>
              <a:t>Ischemic heart disease (23·8%), followed by stroke (7·5%)</a:t>
            </a:r>
          </a:p>
          <a:p>
            <a:pPr lvl="1"/>
            <a:r>
              <a:rPr lang="en-US" sz="2200" b="1" dirty="0">
                <a:solidFill>
                  <a:schemeClr val="tx1">
                    <a:lumMod val="75000"/>
                    <a:lumOff val="25000"/>
                  </a:schemeClr>
                </a:solidFill>
                <a:latin typeface="Helvetica" pitchFamily="2" charset="0"/>
              </a:rPr>
              <a:t>Diabetes (6·9%)</a:t>
            </a:r>
          </a:p>
          <a:p>
            <a:pPr lvl="1"/>
            <a:r>
              <a:rPr lang="en-US" sz="2200" b="1" dirty="0">
                <a:solidFill>
                  <a:schemeClr val="tx1">
                    <a:lumMod val="75000"/>
                    <a:lumOff val="25000"/>
                  </a:schemeClr>
                </a:solidFill>
                <a:latin typeface="Helvetica" pitchFamily="2" charset="0"/>
              </a:rPr>
              <a:t>Lung cancer (1·8%)</a:t>
            </a:r>
          </a:p>
          <a:p>
            <a:pPr lvl="1"/>
            <a:r>
              <a:rPr lang="en-US" sz="2200" b="1" dirty="0">
                <a:solidFill>
                  <a:schemeClr val="tx1">
                    <a:lumMod val="75000"/>
                    <a:lumOff val="25000"/>
                  </a:schemeClr>
                </a:solidFill>
                <a:latin typeface="Helvetica" pitchFamily="2" charset="0"/>
              </a:rPr>
              <a:t>Cataract (1·5%)</a:t>
            </a:r>
          </a:p>
        </p:txBody>
      </p:sp>
      <p:sp>
        <p:nvSpPr>
          <p:cNvPr id="3" name="Rectangle 2">
            <a:extLst>
              <a:ext uri="{FF2B5EF4-FFF2-40B4-BE49-F238E27FC236}">
                <a16:creationId xmlns:a16="http://schemas.microsoft.com/office/drawing/2014/main" id="{7F83CEC0-D4AD-C34D-99CD-A06F7606D86B}"/>
              </a:ext>
            </a:extLst>
          </p:cNvPr>
          <p:cNvSpPr/>
          <p:nvPr/>
        </p:nvSpPr>
        <p:spPr>
          <a:xfrm>
            <a:off x="277214" y="6508143"/>
            <a:ext cx="12789284" cy="600164"/>
          </a:xfrm>
          <a:prstGeom prst="rect">
            <a:avLst/>
          </a:prstGeom>
        </p:spPr>
        <p:txBody>
          <a:bodyPr wrap="square">
            <a:spAutoFit/>
          </a:bodyPr>
          <a:lstStyle/>
          <a:p>
            <a:r>
              <a:rPr lang="en-IN" sz="1100" dirty="0">
                <a:latin typeface="Helvetica" pitchFamily="2" charset="0"/>
              </a:rPr>
              <a:t>Source :  Balakrishnan K, Dey S, Gupta T, Dhaliwal RS, Brauer M, Cohen AJ, et al. The impact of air pollution on deaths, disease burden, and life expectancy across the states of India: the Global Burden of Disease Study 2017.The Lancet Planetary Health. 2019 </a:t>
            </a:r>
          </a:p>
          <a:p>
            <a:r>
              <a:rPr lang="en-IN" sz="1100" dirty="0">
                <a:latin typeface="Helvetica" pitchFamily="2" charset="0"/>
              </a:rPr>
              <a:t>Available from: https://www.thelancet.com/action/showPdf?pii=S2542-5196%2818%2930261-4</a:t>
            </a:r>
            <a:endParaRPr lang="en-US" sz="1100" dirty="0">
              <a:latin typeface="Helvetica" pitchFamily="2" charset="0"/>
            </a:endParaRPr>
          </a:p>
        </p:txBody>
      </p:sp>
      <p:pic>
        <p:nvPicPr>
          <p:cNvPr id="10" name="Picture 9">
            <a:extLst>
              <a:ext uri="{FF2B5EF4-FFF2-40B4-BE49-F238E27FC236}">
                <a16:creationId xmlns:a16="http://schemas.microsoft.com/office/drawing/2014/main" id="{4D1C8634-5C63-EC49-8D5B-649E3D376C74}"/>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64645" y="88265"/>
            <a:ext cx="2170555" cy="902335"/>
          </a:xfrm>
          <a:prstGeom prst="rect">
            <a:avLst/>
          </a:prstGeom>
        </p:spPr>
      </p:pic>
    </p:spTree>
    <p:extLst>
      <p:ext uri="{BB962C8B-B14F-4D97-AF65-F5344CB8AC3E}">
        <p14:creationId xmlns:p14="http://schemas.microsoft.com/office/powerpoint/2010/main" val="727402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5D4EB6E-89AF-874D-BE49-0BEC7A10FC1B}"/>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22" name="Frame 21">
            <a:extLst>
              <a:ext uri="{FF2B5EF4-FFF2-40B4-BE49-F238E27FC236}">
                <a16:creationId xmlns:a16="http://schemas.microsoft.com/office/drawing/2014/main" id="{8B9F4243-E80B-774D-B048-423E1944B366}"/>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TextBox 33">
            <a:extLst>
              <a:ext uri="{FF2B5EF4-FFF2-40B4-BE49-F238E27FC236}">
                <a16:creationId xmlns:a16="http://schemas.microsoft.com/office/drawing/2014/main" id="{9D8A9CBE-205B-5949-9025-6D47FFB4A35D}"/>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
        <p:nvSpPr>
          <p:cNvPr id="10" name="TextBox 9">
            <a:extLst>
              <a:ext uri="{FF2B5EF4-FFF2-40B4-BE49-F238E27FC236}">
                <a16:creationId xmlns:a16="http://schemas.microsoft.com/office/drawing/2014/main" id="{67B7012B-B91F-5743-A675-070B8B4B8B96}"/>
              </a:ext>
            </a:extLst>
          </p:cNvPr>
          <p:cNvSpPr txBox="1"/>
          <p:nvPr/>
        </p:nvSpPr>
        <p:spPr>
          <a:xfrm>
            <a:off x="3423030" y="370600"/>
            <a:ext cx="6158737" cy="954107"/>
          </a:xfrm>
          <a:prstGeom prst="rect">
            <a:avLst/>
          </a:prstGeom>
          <a:noFill/>
        </p:spPr>
        <p:txBody>
          <a:bodyPr wrap="none" rtlCol="0">
            <a:spAutoFit/>
          </a:bodyPr>
          <a:lstStyle/>
          <a:p>
            <a:r>
              <a:rPr lang="en-US" sz="2800" b="1" dirty="0">
                <a:solidFill>
                  <a:schemeClr val="tx1">
                    <a:lumMod val="75000"/>
                    <a:lumOff val="25000"/>
                  </a:schemeClr>
                </a:solidFill>
                <a:latin typeface="Helvetica" pitchFamily="2" charset="0"/>
                <a:cs typeface="Futura Medium" panose="020B0602020204020303" pitchFamily="34" charset="-79"/>
              </a:rPr>
              <a:t>Health Impacts Of Air Pollution On </a:t>
            </a:r>
          </a:p>
          <a:p>
            <a:pPr algn="ctr"/>
            <a:r>
              <a:rPr lang="en-US" sz="2800" b="1" dirty="0">
                <a:solidFill>
                  <a:schemeClr val="tx1">
                    <a:lumMod val="75000"/>
                    <a:lumOff val="25000"/>
                  </a:schemeClr>
                </a:solidFill>
                <a:latin typeface="Helvetica" pitchFamily="2" charset="0"/>
                <a:cs typeface="Futura Medium" panose="020B0602020204020303" pitchFamily="34" charset="-79"/>
              </a:rPr>
              <a:t>Respiratory System </a:t>
            </a:r>
          </a:p>
        </p:txBody>
      </p:sp>
      <p:sp>
        <p:nvSpPr>
          <p:cNvPr id="2" name="Rectangle 1">
            <a:extLst>
              <a:ext uri="{FF2B5EF4-FFF2-40B4-BE49-F238E27FC236}">
                <a16:creationId xmlns:a16="http://schemas.microsoft.com/office/drawing/2014/main" id="{5192AEA5-A6A0-4344-9314-EB4403BDAA0E}"/>
              </a:ext>
            </a:extLst>
          </p:cNvPr>
          <p:cNvSpPr/>
          <p:nvPr/>
        </p:nvSpPr>
        <p:spPr>
          <a:xfrm>
            <a:off x="406400" y="1615019"/>
            <a:ext cx="7986690" cy="3816429"/>
          </a:xfrm>
          <a:prstGeom prst="rect">
            <a:avLst/>
          </a:prstGeom>
        </p:spPr>
        <p:txBody>
          <a:bodyPr wrap="square">
            <a:spAutoFit/>
          </a:bodyPr>
          <a:lstStyle/>
          <a:p>
            <a:pPr marL="342900" indent="-342900">
              <a:buFont typeface="Arial" panose="020B0604020202020204" pitchFamily="34" charset="0"/>
              <a:buChar char="•"/>
            </a:pPr>
            <a:endParaRPr lang="en-US" sz="2200" dirty="0">
              <a:solidFill>
                <a:schemeClr val="tx1">
                  <a:lumMod val="75000"/>
                  <a:lumOff val="25000"/>
                </a:schemeClr>
              </a:solidFill>
              <a:latin typeface="Helvetica" pitchFamily="2" charset="0"/>
            </a:endParaRP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Airway obstruction</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Cough</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Wheezing</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Shortness of breath</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Asthma</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Emphysema</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Chronic Obstructive Pulmonary disease (COPD)</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Lung Cancer</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Pneumonia &amp; Reduced Lung Capacity in Children</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Higher incidence of Tuberculosis</a:t>
            </a:r>
          </a:p>
        </p:txBody>
      </p:sp>
      <p:sp>
        <p:nvSpPr>
          <p:cNvPr id="5" name="TextBox 4">
            <a:extLst>
              <a:ext uri="{FF2B5EF4-FFF2-40B4-BE49-F238E27FC236}">
                <a16:creationId xmlns:a16="http://schemas.microsoft.com/office/drawing/2014/main" id="{5C1930ED-FBD9-C94C-A274-27C97493ACF4}"/>
              </a:ext>
            </a:extLst>
          </p:cNvPr>
          <p:cNvSpPr txBox="1"/>
          <p:nvPr/>
        </p:nvSpPr>
        <p:spPr>
          <a:xfrm>
            <a:off x="50415" y="6329355"/>
            <a:ext cx="13149117" cy="1169551"/>
          </a:xfrm>
          <a:prstGeom prst="rect">
            <a:avLst/>
          </a:prstGeom>
          <a:noFill/>
        </p:spPr>
        <p:txBody>
          <a:bodyPr wrap="square" rtlCol="0">
            <a:spAutoFit/>
          </a:bodyPr>
          <a:lstStyle/>
          <a:p>
            <a:r>
              <a:rPr lang="en-US" sz="1000" dirty="0">
                <a:latin typeface="Helvetica" pitchFamily="2" charset="0"/>
                <a:cs typeface="Times New Roman" panose="02020603050405020304" pitchFamily="18" charset="0"/>
              </a:rPr>
              <a:t>Ref.: Kurt OK, Zhang J, Pinkerton KE. Pulmonary Health Effects of Air Pollution. </a:t>
            </a:r>
            <a:r>
              <a:rPr lang="en-US" sz="1000" dirty="0" err="1">
                <a:latin typeface="Helvetica" pitchFamily="2" charset="0"/>
                <a:cs typeface="Times New Roman" panose="02020603050405020304" pitchFamily="18" charset="0"/>
              </a:rPr>
              <a:t>Curr</a:t>
            </a:r>
            <a:r>
              <a:rPr lang="en-US" sz="1000" dirty="0">
                <a:latin typeface="Helvetica" pitchFamily="2" charset="0"/>
                <a:cs typeface="Times New Roman" panose="02020603050405020304" pitchFamily="18" charset="0"/>
              </a:rPr>
              <a:t> </a:t>
            </a:r>
            <a:r>
              <a:rPr lang="en-US" sz="1000" dirty="0" err="1">
                <a:latin typeface="Helvetica" pitchFamily="2" charset="0"/>
                <a:cs typeface="Times New Roman" panose="02020603050405020304" pitchFamily="18" charset="0"/>
              </a:rPr>
              <a:t>Opin</a:t>
            </a:r>
            <a:r>
              <a:rPr lang="en-US" sz="1000" dirty="0">
                <a:latin typeface="Helvetica" pitchFamily="2" charset="0"/>
                <a:cs typeface="Times New Roman" panose="02020603050405020304" pitchFamily="18" charset="0"/>
              </a:rPr>
              <a:t> </a:t>
            </a:r>
            <a:r>
              <a:rPr lang="en-US" sz="1000" dirty="0" err="1">
                <a:latin typeface="Helvetica" pitchFamily="2" charset="0"/>
                <a:cs typeface="Times New Roman" panose="02020603050405020304" pitchFamily="18" charset="0"/>
              </a:rPr>
              <a:t>Pulm</a:t>
            </a:r>
            <a:r>
              <a:rPr lang="en-US" sz="1000" dirty="0">
                <a:latin typeface="Helvetica" pitchFamily="2" charset="0"/>
                <a:cs typeface="Times New Roman" panose="02020603050405020304" pitchFamily="18" charset="0"/>
              </a:rPr>
              <a:t> Med. 2016 Mar;22(2):138–43.</a:t>
            </a:r>
          </a:p>
          <a:p>
            <a:r>
              <a:rPr lang="en-US" sz="1000" dirty="0">
                <a:latin typeface="Helvetica" pitchFamily="2" charset="0"/>
                <a:cs typeface="Times New Roman" panose="02020603050405020304" pitchFamily="18" charset="0"/>
              </a:rPr>
              <a:t>Available from: </a:t>
            </a:r>
            <a:r>
              <a:rPr lang="en-US" sz="1000" dirty="0">
                <a:latin typeface="Helvetica" pitchFamily="2" charset="0"/>
                <a:cs typeface="Times New Roman" panose="02020603050405020304" pitchFamily="18" charset="0"/>
                <a:hlinkClick r:id="rId4"/>
              </a:rPr>
              <a:t>https://www.ncbi.nlm.nih.gov/pmc/articles/PMC4776742/pdf/nihms-759816.pdf</a:t>
            </a:r>
            <a:endParaRPr lang="en-US" sz="1000" dirty="0">
              <a:latin typeface="Helvetica" pitchFamily="2" charset="0"/>
              <a:cs typeface="Times New Roman" panose="02020603050405020304" pitchFamily="18" charset="0"/>
            </a:endParaRPr>
          </a:p>
          <a:p>
            <a:endParaRPr lang="en-US" sz="1000" dirty="0">
              <a:latin typeface="Helvetica" pitchFamily="2" charset="0"/>
              <a:cs typeface="Times New Roman" panose="02020603050405020304" pitchFamily="18" charset="0"/>
            </a:endParaRPr>
          </a:p>
          <a:p>
            <a:r>
              <a:rPr lang="en-US" sz="1000" dirty="0">
                <a:latin typeface="Helvetica" pitchFamily="2" charset="0"/>
                <a:ea typeface="Times New Roman" panose="02020603050405020304" pitchFamily="18" charset="0"/>
                <a:cs typeface="Times New Roman" panose="02020603050405020304" pitchFamily="18" charset="0"/>
              </a:rPr>
              <a:t>Sharma M, Kumar VN, </a:t>
            </a:r>
            <a:r>
              <a:rPr lang="en-US" sz="1000" dirty="0" err="1">
                <a:latin typeface="Helvetica" pitchFamily="2" charset="0"/>
                <a:ea typeface="Times New Roman" panose="02020603050405020304" pitchFamily="18" charset="0"/>
                <a:cs typeface="Times New Roman" panose="02020603050405020304" pitchFamily="18" charset="0"/>
              </a:rPr>
              <a:t>Katiyar</a:t>
            </a:r>
            <a:r>
              <a:rPr lang="en-US" sz="1000" dirty="0">
                <a:latin typeface="Helvetica" pitchFamily="2" charset="0"/>
                <a:ea typeface="Times New Roman" panose="02020603050405020304" pitchFamily="18" charset="0"/>
                <a:cs typeface="Times New Roman" panose="02020603050405020304" pitchFamily="18" charset="0"/>
              </a:rPr>
              <a:t> SK, Sharma R, Shukla BP, Sengupta B. Effects of particulate air pollution on the respiratory health of subjects who live in three areas in Kanpur, India. Arch Environ Health. 2004.</a:t>
            </a:r>
          </a:p>
          <a:p>
            <a:r>
              <a:rPr lang="en-US" sz="1000" dirty="0">
                <a:latin typeface="Helvetica" pitchFamily="2" charset="0"/>
                <a:ea typeface="Times New Roman" panose="02020603050405020304" pitchFamily="18" charset="0"/>
                <a:cs typeface="Times New Roman" panose="02020603050405020304" pitchFamily="18" charset="0"/>
              </a:rPr>
              <a:t>Available from: </a:t>
            </a:r>
            <a:r>
              <a:rPr lang="en-US" sz="1000" dirty="0">
                <a:latin typeface="Helvetica" pitchFamily="2" charset="0"/>
                <a:cs typeface="Times New Roman" panose="02020603050405020304" pitchFamily="18" charset="0"/>
              </a:rPr>
              <a:t>https://</a:t>
            </a:r>
            <a:r>
              <a:rPr lang="en-US" sz="1000" dirty="0" err="1">
                <a:latin typeface="Helvetica" pitchFamily="2" charset="0"/>
                <a:cs typeface="Times New Roman" panose="02020603050405020304" pitchFamily="18" charset="0"/>
              </a:rPr>
              <a:t>www.researchgate.net</a:t>
            </a:r>
            <a:r>
              <a:rPr lang="en-US" sz="1000" dirty="0">
                <a:latin typeface="Helvetica" pitchFamily="2" charset="0"/>
                <a:cs typeface="Times New Roman" panose="02020603050405020304" pitchFamily="18" charset="0"/>
              </a:rPr>
              <a:t>/publication/7525600_Effects_of_Particulate_Air_Pollution_on_the_Respiratory_Health_of_Subjects_Who_Live_in_Three_Areas_in_Kanpur_India</a:t>
            </a:r>
          </a:p>
          <a:p>
            <a:endParaRPr lang="en-US" sz="1000" dirty="0">
              <a:latin typeface="Helvetica" pitchFamily="2" charset="0"/>
              <a:cs typeface="Times New Roman" panose="02020603050405020304" pitchFamily="18" charset="0"/>
            </a:endParaRPr>
          </a:p>
          <a:p>
            <a:endParaRPr lang="en-US" sz="1000" dirty="0">
              <a:latin typeface="Helvetica" pitchFamily="2" charset="0"/>
            </a:endParaRPr>
          </a:p>
        </p:txBody>
      </p:sp>
      <p:pic>
        <p:nvPicPr>
          <p:cNvPr id="11" name="Picture 10">
            <a:extLst>
              <a:ext uri="{FF2B5EF4-FFF2-40B4-BE49-F238E27FC236}">
                <a16:creationId xmlns:a16="http://schemas.microsoft.com/office/drawing/2014/main" id="{13C8A854-9563-C347-856B-32DCAB04ABB5}"/>
              </a:ext>
            </a:extLst>
          </p:cNvPr>
          <p:cNvPicPr>
            <a:picLocks noChangeAspect="1"/>
          </p:cNvPicPr>
          <p:nvPr/>
        </p:nvPicPr>
        <p:blipFill rotWithShape="1">
          <a:blip r:embed="rId5"/>
          <a:srcRect b="1881"/>
          <a:stretch/>
        </p:blipFill>
        <p:spPr>
          <a:xfrm>
            <a:off x="8178800" y="1484517"/>
            <a:ext cx="4696533" cy="3849483"/>
          </a:xfrm>
          <a:prstGeom prst="rect">
            <a:avLst/>
          </a:prstGeom>
        </p:spPr>
      </p:pic>
      <p:sp>
        <p:nvSpPr>
          <p:cNvPr id="12" name="TextBox 11">
            <a:extLst>
              <a:ext uri="{FF2B5EF4-FFF2-40B4-BE49-F238E27FC236}">
                <a16:creationId xmlns:a16="http://schemas.microsoft.com/office/drawing/2014/main" id="{8778FC04-09BF-6243-9D48-324ADEB1ED30}"/>
              </a:ext>
            </a:extLst>
          </p:cNvPr>
          <p:cNvSpPr txBox="1"/>
          <p:nvPr/>
        </p:nvSpPr>
        <p:spPr>
          <a:xfrm>
            <a:off x="10922000" y="5703508"/>
            <a:ext cx="1755609" cy="261610"/>
          </a:xfrm>
          <a:prstGeom prst="rect">
            <a:avLst/>
          </a:prstGeom>
          <a:noFill/>
        </p:spPr>
        <p:txBody>
          <a:bodyPr wrap="none" rtlCol="0">
            <a:spAutoFit/>
          </a:bodyPr>
          <a:lstStyle/>
          <a:p>
            <a:r>
              <a:rPr lang="en-US" sz="1100" dirty="0">
                <a:solidFill>
                  <a:schemeClr val="tx1">
                    <a:lumMod val="75000"/>
                    <a:lumOff val="25000"/>
                  </a:schemeClr>
                </a:solidFill>
              </a:rPr>
              <a:t>Picture credit: pngfans.com</a:t>
            </a:r>
          </a:p>
        </p:txBody>
      </p:sp>
    </p:spTree>
    <p:extLst>
      <p:ext uri="{BB962C8B-B14F-4D97-AF65-F5344CB8AC3E}">
        <p14:creationId xmlns:p14="http://schemas.microsoft.com/office/powerpoint/2010/main" val="392901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510717" y="1810939"/>
            <a:ext cx="9983365" cy="3693319"/>
          </a:xfrm>
          <a:prstGeom prst="rect">
            <a:avLst/>
          </a:prstGeom>
        </p:spPr>
        <p:txBody>
          <a:bodyPr wrap="square" lIns="0" tIns="0" rIns="0" bIns="0" rtlCol="0" anchor="t">
            <a:spAutoFit/>
          </a:bodyPr>
          <a:lstStyle/>
          <a:p>
            <a:pPr marL="606611" lvl="1" indent="-457200" algn="just">
              <a:buFont typeface="Arial" panose="020B0604020202020204" pitchFamily="34" charset="0"/>
              <a:buChar char="•"/>
            </a:pPr>
            <a:r>
              <a:rPr lang="en-US" sz="2800" dirty="0">
                <a:solidFill>
                  <a:srgbClr val="434343"/>
                </a:solidFill>
                <a:latin typeface="Helvetica" pitchFamily="2" charset="0"/>
                <a:cs typeface="Futura" panose="020B0602020204020303" pitchFamily="34" charset="-79"/>
              </a:rPr>
              <a:t>We breathe </a:t>
            </a:r>
            <a:r>
              <a:rPr lang="en-US" sz="2800" dirty="0">
                <a:solidFill>
                  <a:srgbClr val="FF0000"/>
                </a:solidFill>
                <a:latin typeface="Helvetica" pitchFamily="2" charset="0"/>
                <a:cs typeface="Futura" panose="020B0602020204020303" pitchFamily="34" charset="-79"/>
              </a:rPr>
              <a:t>25,000 times </a:t>
            </a:r>
            <a:r>
              <a:rPr lang="en-US" sz="2800" dirty="0">
                <a:solidFill>
                  <a:srgbClr val="434343"/>
                </a:solidFill>
                <a:latin typeface="Helvetica" pitchFamily="2" charset="0"/>
                <a:cs typeface="Futura" panose="020B0602020204020303" pitchFamily="34" charset="-79"/>
              </a:rPr>
              <a:t>a day</a:t>
            </a:r>
          </a:p>
          <a:p>
            <a:pPr marL="149411" lvl="1" algn="just"/>
            <a:r>
              <a:rPr lang="en-US" sz="2800" b="1" dirty="0">
                <a:solidFill>
                  <a:srgbClr val="434343"/>
                </a:solidFill>
                <a:latin typeface="Helvetica" pitchFamily="2" charset="0"/>
                <a:cs typeface="Futura" panose="020B0602020204020303" pitchFamily="34" charset="-79"/>
              </a:rPr>
              <a:t> </a:t>
            </a:r>
          </a:p>
          <a:p>
            <a:pPr marL="606611" lvl="1" indent="-457200" algn="just">
              <a:buFont typeface="Arial" panose="020B0604020202020204" pitchFamily="34" charset="0"/>
              <a:buChar char="•"/>
            </a:pPr>
            <a:r>
              <a:rPr lang="en-US" sz="2800" dirty="0">
                <a:solidFill>
                  <a:srgbClr val="434343"/>
                </a:solidFill>
                <a:latin typeface="Helvetica" pitchFamily="2" charset="0"/>
                <a:cs typeface="Futura" panose="020B0602020204020303" pitchFamily="34" charset="-79"/>
              </a:rPr>
              <a:t>We can live without food:        21 Days </a:t>
            </a:r>
          </a:p>
          <a:p>
            <a:pPr marL="149411" lvl="1" algn="just"/>
            <a:r>
              <a:rPr lang="en-US" dirty="0">
                <a:solidFill>
                  <a:srgbClr val="434343"/>
                </a:solidFill>
                <a:latin typeface="Helvetica" pitchFamily="2" charset="0"/>
                <a:cs typeface="Futura" panose="020B0602020204020303" pitchFamily="34" charset="-79"/>
              </a:rPr>
              <a:t>               (we can carry food with us)</a:t>
            </a:r>
          </a:p>
          <a:p>
            <a:pPr marL="149411" lvl="1" algn="just"/>
            <a:endParaRPr lang="en-US" dirty="0">
              <a:solidFill>
                <a:srgbClr val="434343"/>
              </a:solidFill>
              <a:latin typeface="Helvetica" pitchFamily="2" charset="0"/>
              <a:cs typeface="Futura" panose="020B0602020204020303" pitchFamily="34" charset="-79"/>
            </a:endParaRPr>
          </a:p>
          <a:p>
            <a:pPr marL="606611" lvl="1" indent="-457200" algn="just">
              <a:buFont typeface="Arial" panose="020B0604020202020204" pitchFamily="34" charset="0"/>
              <a:buChar char="•"/>
            </a:pPr>
            <a:r>
              <a:rPr lang="en-US" sz="2800" dirty="0">
                <a:solidFill>
                  <a:srgbClr val="434343"/>
                </a:solidFill>
                <a:latin typeface="Helvetica" pitchFamily="2" charset="0"/>
                <a:cs typeface="Futura" panose="020B0602020204020303" pitchFamily="34" charset="-79"/>
              </a:rPr>
              <a:t>We can live without water:      5 Days </a:t>
            </a:r>
          </a:p>
          <a:p>
            <a:pPr marL="149411" lvl="1" algn="just"/>
            <a:r>
              <a:rPr lang="en-US" dirty="0">
                <a:solidFill>
                  <a:srgbClr val="434343"/>
                </a:solidFill>
                <a:latin typeface="Helvetica" pitchFamily="2" charset="0"/>
                <a:cs typeface="Futura" panose="020B0602020204020303" pitchFamily="34" charset="-79"/>
              </a:rPr>
              <a:t>               (we can carry food with us)</a:t>
            </a:r>
          </a:p>
          <a:p>
            <a:pPr marL="149411" lvl="1" algn="just"/>
            <a:endParaRPr lang="en-US" sz="2800" dirty="0">
              <a:solidFill>
                <a:srgbClr val="434343"/>
              </a:solidFill>
              <a:latin typeface="Helvetica" pitchFamily="2" charset="0"/>
              <a:cs typeface="Futura" panose="020B0602020204020303" pitchFamily="34" charset="-79"/>
            </a:endParaRPr>
          </a:p>
          <a:p>
            <a:pPr marL="606611" lvl="1" indent="-457200" algn="just">
              <a:buFont typeface="Arial" panose="020B0604020202020204" pitchFamily="34" charset="0"/>
              <a:buChar char="•"/>
            </a:pPr>
            <a:r>
              <a:rPr lang="en-US" sz="2800" dirty="0">
                <a:solidFill>
                  <a:srgbClr val="434343"/>
                </a:solidFill>
                <a:latin typeface="Helvetica" pitchFamily="2" charset="0"/>
                <a:cs typeface="Futura" panose="020B0602020204020303" pitchFamily="34" charset="-79"/>
              </a:rPr>
              <a:t>We can live without air:           Not more than 3 minutes </a:t>
            </a:r>
          </a:p>
          <a:p>
            <a:pPr marL="149411" lvl="1" algn="just"/>
            <a:r>
              <a:rPr lang="en-US" dirty="0">
                <a:solidFill>
                  <a:srgbClr val="FF0000"/>
                </a:solidFill>
                <a:latin typeface="Helvetica" pitchFamily="2" charset="0"/>
                <a:cs typeface="Futura" panose="020B0602020204020303" pitchFamily="34" charset="-79"/>
              </a:rPr>
              <a:t>                                             </a:t>
            </a:r>
            <a:r>
              <a:rPr lang="en-US" sz="2000" dirty="0">
                <a:solidFill>
                  <a:srgbClr val="FF0000"/>
                </a:solidFill>
                <a:latin typeface="Helvetica" pitchFamily="2" charset="0"/>
                <a:cs typeface="Futura" panose="020B0602020204020303" pitchFamily="34" charset="-79"/>
              </a:rPr>
              <a:t>(We can not carry air with us)</a:t>
            </a:r>
          </a:p>
        </p:txBody>
      </p:sp>
      <p:pic>
        <p:nvPicPr>
          <p:cNvPr id="17" name="Picture 16">
            <a:extLst>
              <a:ext uri="{FF2B5EF4-FFF2-40B4-BE49-F238E27FC236}">
                <a16:creationId xmlns:a16="http://schemas.microsoft.com/office/drawing/2014/main" id="{82BE5B70-E727-3D48-BAD2-D2E0418774FB}"/>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18" name="Frame 17">
            <a:extLst>
              <a:ext uri="{FF2B5EF4-FFF2-40B4-BE49-F238E27FC236}">
                <a16:creationId xmlns:a16="http://schemas.microsoft.com/office/drawing/2014/main" id="{5A08F2FA-349C-964E-8986-F7662130FB26}"/>
              </a:ext>
            </a:extLst>
          </p:cNvPr>
          <p:cNvSpPr/>
          <p:nvPr/>
        </p:nvSpPr>
        <p:spPr>
          <a:xfrm>
            <a:off x="0"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TextBox 19">
            <a:extLst>
              <a:ext uri="{FF2B5EF4-FFF2-40B4-BE49-F238E27FC236}">
                <a16:creationId xmlns:a16="http://schemas.microsoft.com/office/drawing/2014/main" id="{7D8CC8CE-14DE-5E48-AECA-865F355028F4}"/>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
        <p:nvSpPr>
          <p:cNvPr id="10" name="TextBox 2">
            <a:extLst>
              <a:ext uri="{FF2B5EF4-FFF2-40B4-BE49-F238E27FC236}">
                <a16:creationId xmlns:a16="http://schemas.microsoft.com/office/drawing/2014/main" id="{D98592D6-EFF4-0847-9561-7892AFB0B059}"/>
              </a:ext>
            </a:extLst>
          </p:cNvPr>
          <p:cNvSpPr txBox="1"/>
          <p:nvPr/>
        </p:nvSpPr>
        <p:spPr>
          <a:xfrm>
            <a:off x="9019233" y="349424"/>
            <a:ext cx="3985567" cy="1263679"/>
          </a:xfrm>
          <a:prstGeom prst="rect">
            <a:avLst/>
          </a:prstGeom>
        </p:spPr>
        <p:txBody>
          <a:bodyPr wrap="square" lIns="0" tIns="0" rIns="0" bIns="0" rtlCol="0" anchor="t">
            <a:spAutoFit/>
          </a:bodyPr>
          <a:lstStyle/>
          <a:p>
            <a:pPr algn="ctr">
              <a:lnSpc>
                <a:spcPts val="5142"/>
              </a:lnSpc>
            </a:pPr>
            <a:r>
              <a:rPr lang="en-US" sz="3600" b="1" dirty="0">
                <a:solidFill>
                  <a:schemeClr val="tx1">
                    <a:lumMod val="85000"/>
                    <a:lumOff val="15000"/>
                  </a:schemeClr>
                </a:solidFill>
                <a:latin typeface="Helvetica" pitchFamily="2" charset="0"/>
                <a:cs typeface="Futura Medium" panose="020B0602020204020303" pitchFamily="34" charset="-79"/>
              </a:rPr>
              <a:t>Consider  </a:t>
            </a:r>
          </a:p>
          <a:p>
            <a:pPr algn="ctr">
              <a:lnSpc>
                <a:spcPts val="5142"/>
              </a:lnSpc>
            </a:pPr>
            <a:r>
              <a:rPr lang="en-US" sz="3600" b="1" dirty="0">
                <a:solidFill>
                  <a:schemeClr val="tx1">
                    <a:lumMod val="85000"/>
                    <a:lumOff val="15000"/>
                  </a:schemeClr>
                </a:solidFill>
                <a:latin typeface="Helvetica" pitchFamily="2" charset="0"/>
                <a:cs typeface="Futura Medium" panose="020B0602020204020303" pitchFamily="34" charset="-79"/>
              </a:rPr>
              <a:t>These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524D46-A876-C444-AEAA-33C5ED0C16EF}"/>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pic>
        <p:nvPicPr>
          <p:cNvPr id="8" name="Picture 7">
            <a:extLst>
              <a:ext uri="{FF2B5EF4-FFF2-40B4-BE49-F238E27FC236}">
                <a16:creationId xmlns:a16="http://schemas.microsoft.com/office/drawing/2014/main" id="{A43F2DF6-8800-6A43-8E81-A1DE938DB6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860" y="-346590"/>
            <a:ext cx="4701501" cy="7265956"/>
          </a:xfrm>
          <a:prstGeom prst="rect">
            <a:avLst/>
          </a:prstGeom>
        </p:spPr>
      </p:pic>
      <p:sp>
        <p:nvSpPr>
          <p:cNvPr id="22" name="Frame 21">
            <a:extLst>
              <a:ext uri="{FF2B5EF4-FFF2-40B4-BE49-F238E27FC236}">
                <a16:creationId xmlns:a16="http://schemas.microsoft.com/office/drawing/2014/main" id="{8B9F4243-E80B-774D-B048-423E1944B366}"/>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TextBox 33">
            <a:extLst>
              <a:ext uri="{FF2B5EF4-FFF2-40B4-BE49-F238E27FC236}">
                <a16:creationId xmlns:a16="http://schemas.microsoft.com/office/drawing/2014/main" id="{9D8A9CBE-205B-5949-9025-6D47FFB4A35D}"/>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
        <p:nvSpPr>
          <p:cNvPr id="10" name="TextBox 9">
            <a:extLst>
              <a:ext uri="{FF2B5EF4-FFF2-40B4-BE49-F238E27FC236}">
                <a16:creationId xmlns:a16="http://schemas.microsoft.com/office/drawing/2014/main" id="{67B7012B-B91F-5743-A675-070B8B4B8B96}"/>
              </a:ext>
            </a:extLst>
          </p:cNvPr>
          <p:cNvSpPr txBox="1"/>
          <p:nvPr/>
        </p:nvSpPr>
        <p:spPr>
          <a:xfrm>
            <a:off x="3423030" y="313584"/>
            <a:ext cx="6158737" cy="954107"/>
          </a:xfrm>
          <a:prstGeom prst="rect">
            <a:avLst/>
          </a:prstGeom>
          <a:noFill/>
        </p:spPr>
        <p:txBody>
          <a:bodyPr wrap="none" rtlCol="0">
            <a:spAutoFit/>
          </a:bodyPr>
          <a:lstStyle/>
          <a:p>
            <a:r>
              <a:rPr lang="en-US" sz="2800" b="1" dirty="0">
                <a:solidFill>
                  <a:schemeClr val="tx1">
                    <a:lumMod val="75000"/>
                    <a:lumOff val="25000"/>
                  </a:schemeClr>
                </a:solidFill>
                <a:latin typeface="Helvetica" pitchFamily="2" charset="0"/>
                <a:cs typeface="Futura Medium" panose="020B0602020204020303" pitchFamily="34" charset="-79"/>
              </a:rPr>
              <a:t>Health Impacts Of Air Pollution On </a:t>
            </a:r>
          </a:p>
          <a:p>
            <a:pPr algn="ctr"/>
            <a:r>
              <a:rPr lang="en-US" sz="2800" b="1" dirty="0">
                <a:solidFill>
                  <a:schemeClr val="tx1">
                    <a:lumMod val="75000"/>
                    <a:lumOff val="25000"/>
                  </a:schemeClr>
                </a:solidFill>
                <a:latin typeface="Helvetica" pitchFamily="2" charset="0"/>
                <a:cs typeface="Futura Medium" panose="020B0602020204020303" pitchFamily="34" charset="-79"/>
              </a:rPr>
              <a:t>Cardiovascular System </a:t>
            </a:r>
          </a:p>
        </p:txBody>
      </p:sp>
      <p:sp>
        <p:nvSpPr>
          <p:cNvPr id="2" name="Rectangle 1">
            <a:extLst>
              <a:ext uri="{FF2B5EF4-FFF2-40B4-BE49-F238E27FC236}">
                <a16:creationId xmlns:a16="http://schemas.microsoft.com/office/drawing/2014/main" id="{5192AEA5-A6A0-4344-9314-EB4403BDAA0E}"/>
              </a:ext>
            </a:extLst>
          </p:cNvPr>
          <p:cNvSpPr/>
          <p:nvPr/>
        </p:nvSpPr>
        <p:spPr>
          <a:xfrm>
            <a:off x="1655068" y="1756857"/>
            <a:ext cx="7986690" cy="4154984"/>
          </a:xfrm>
          <a:prstGeom prst="rect">
            <a:avLst/>
          </a:prstGeom>
        </p:spPr>
        <p:txBody>
          <a:bodyPr wrap="square">
            <a:spAutoFit/>
          </a:bodyPr>
          <a:lstStyle/>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Myocardial infarction</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Coronary artery disease</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Ischemia</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Heart failure</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Arrhythmias </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Stroke</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Increased cardiovascular mortality</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Hypertension</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Arteriosclerosis</a:t>
            </a:r>
          </a:p>
          <a:p>
            <a:pPr marL="342900" indent="-342900">
              <a:buFont typeface="Arial" panose="020B0604020202020204" pitchFamily="34" charset="0"/>
              <a:buChar char="•"/>
            </a:pPr>
            <a:r>
              <a:rPr lang="en-IN" sz="2200" b="1" dirty="0">
                <a:solidFill>
                  <a:schemeClr val="tx1">
                    <a:lumMod val="75000"/>
                    <a:lumOff val="25000"/>
                  </a:schemeClr>
                </a:solidFill>
                <a:latin typeface="Helvetica" pitchFamily="2" charset="0"/>
              </a:rPr>
              <a:t>Accelerated Progress of Atherosclerosis</a:t>
            </a:r>
          </a:p>
          <a:p>
            <a:pPr marL="342900" indent="-342900">
              <a:buFont typeface="Arial" panose="020B0604020202020204" pitchFamily="34" charset="0"/>
              <a:buChar char="•"/>
            </a:pPr>
            <a:endParaRPr lang="en-US" sz="2200" b="1" dirty="0">
              <a:solidFill>
                <a:schemeClr val="tx1">
                  <a:lumMod val="75000"/>
                  <a:lumOff val="25000"/>
                </a:schemeClr>
              </a:solidFill>
              <a:latin typeface="Helvetica" pitchFamily="2" charset="0"/>
            </a:endParaRPr>
          </a:p>
          <a:p>
            <a:pPr marL="342900" indent="-342900">
              <a:buFont typeface="Arial" panose="020B0604020202020204" pitchFamily="34" charset="0"/>
              <a:buChar char="•"/>
            </a:pPr>
            <a:endParaRPr lang="en-US" sz="2200" b="1" dirty="0">
              <a:solidFill>
                <a:schemeClr val="tx1">
                  <a:lumMod val="75000"/>
                  <a:lumOff val="25000"/>
                </a:schemeClr>
              </a:solidFill>
              <a:latin typeface="Helvetica" pitchFamily="2" charset="0"/>
            </a:endParaRPr>
          </a:p>
        </p:txBody>
      </p:sp>
      <p:sp>
        <p:nvSpPr>
          <p:cNvPr id="11" name="TextBox 10">
            <a:extLst>
              <a:ext uri="{FF2B5EF4-FFF2-40B4-BE49-F238E27FC236}">
                <a16:creationId xmlns:a16="http://schemas.microsoft.com/office/drawing/2014/main" id="{67FD5FC2-AAF8-5348-AB67-6F1CB37B6141}"/>
              </a:ext>
            </a:extLst>
          </p:cNvPr>
          <p:cNvSpPr txBox="1"/>
          <p:nvPr/>
        </p:nvSpPr>
        <p:spPr>
          <a:xfrm>
            <a:off x="10782314" y="6559409"/>
            <a:ext cx="1755609" cy="261610"/>
          </a:xfrm>
          <a:prstGeom prst="rect">
            <a:avLst/>
          </a:prstGeom>
          <a:noFill/>
        </p:spPr>
        <p:txBody>
          <a:bodyPr wrap="none" rtlCol="0">
            <a:spAutoFit/>
          </a:bodyPr>
          <a:lstStyle/>
          <a:p>
            <a:r>
              <a:rPr lang="en-US" sz="1100" dirty="0">
                <a:solidFill>
                  <a:schemeClr val="tx1">
                    <a:lumMod val="75000"/>
                    <a:lumOff val="25000"/>
                  </a:schemeClr>
                </a:solidFill>
              </a:rPr>
              <a:t>Picture credit: pngfans.com</a:t>
            </a:r>
          </a:p>
        </p:txBody>
      </p:sp>
      <p:sp>
        <p:nvSpPr>
          <p:cNvPr id="3" name="Rectangle 2">
            <a:extLst>
              <a:ext uri="{FF2B5EF4-FFF2-40B4-BE49-F238E27FC236}">
                <a16:creationId xmlns:a16="http://schemas.microsoft.com/office/drawing/2014/main" id="{D435CB14-E291-8048-B442-FD2281E21354}"/>
              </a:ext>
            </a:extLst>
          </p:cNvPr>
          <p:cNvSpPr/>
          <p:nvPr/>
        </p:nvSpPr>
        <p:spPr>
          <a:xfrm>
            <a:off x="376958" y="6279953"/>
            <a:ext cx="12151818" cy="861774"/>
          </a:xfrm>
          <a:prstGeom prst="rect">
            <a:avLst/>
          </a:prstGeom>
        </p:spPr>
        <p:txBody>
          <a:bodyPr wrap="square">
            <a:spAutoFit/>
          </a:bodyPr>
          <a:lstStyle/>
          <a:p>
            <a:pPr marR="0" lvl="0">
              <a:spcBef>
                <a:spcPts val="0"/>
              </a:spcBef>
              <a:spcAft>
                <a:spcPts val="1200"/>
              </a:spcAft>
              <a:tabLst>
                <a:tab pos="243840" algn="l"/>
              </a:tabLst>
            </a:pPr>
            <a:r>
              <a:rPr lang="en-US" sz="1000" dirty="0">
                <a:latin typeface="Helvetica" pitchFamily="2" charset="0"/>
                <a:cs typeface="Times New Roman" panose="02020603050405020304" pitchFamily="18" charset="0"/>
              </a:rPr>
              <a:t>Ref.:  </a:t>
            </a:r>
            <a:r>
              <a:rPr lang="en-US" sz="1000" dirty="0" err="1">
                <a:latin typeface="Helvetica" pitchFamily="2" charset="0"/>
                <a:cs typeface="Times New Roman" panose="02020603050405020304" pitchFamily="18" charset="0"/>
              </a:rPr>
              <a:t>Bourdrel</a:t>
            </a:r>
            <a:r>
              <a:rPr lang="en-US" sz="1000" dirty="0">
                <a:latin typeface="Helvetica" pitchFamily="2" charset="0"/>
                <a:cs typeface="Times New Roman" panose="02020603050405020304" pitchFamily="18" charset="0"/>
              </a:rPr>
              <a:t> T, Bind M-A, </a:t>
            </a:r>
            <a:r>
              <a:rPr lang="en-US" sz="1000" dirty="0" err="1">
                <a:latin typeface="Helvetica" pitchFamily="2" charset="0"/>
                <a:cs typeface="Times New Roman" panose="02020603050405020304" pitchFamily="18" charset="0"/>
              </a:rPr>
              <a:t>Bejot</a:t>
            </a:r>
            <a:r>
              <a:rPr lang="en-US" sz="1000" dirty="0">
                <a:latin typeface="Helvetica" pitchFamily="2" charset="0"/>
                <a:cs typeface="Times New Roman" panose="02020603050405020304" pitchFamily="18" charset="0"/>
              </a:rPr>
              <a:t> Y, Morel O, </a:t>
            </a:r>
            <a:r>
              <a:rPr lang="en-US" sz="1000" dirty="0" err="1">
                <a:latin typeface="Helvetica" pitchFamily="2" charset="0"/>
                <a:cs typeface="Times New Roman" panose="02020603050405020304" pitchFamily="18" charset="0"/>
              </a:rPr>
              <a:t>Argacha</a:t>
            </a:r>
            <a:r>
              <a:rPr lang="en-US" sz="1000" dirty="0">
                <a:latin typeface="Helvetica" pitchFamily="2" charset="0"/>
                <a:cs typeface="Times New Roman" panose="02020603050405020304" pitchFamily="18" charset="0"/>
              </a:rPr>
              <a:t> J-F. Cardiovascular effects of air pollution. Archives of Cardiovascular Diseases. 2017 Nov;110(11):634–42.                                                                                        Available from: https://</a:t>
            </a:r>
            <a:r>
              <a:rPr lang="en-US" sz="1000" dirty="0" err="1">
                <a:latin typeface="Helvetica" pitchFamily="2" charset="0"/>
                <a:cs typeface="Times New Roman" panose="02020603050405020304" pitchFamily="18" charset="0"/>
              </a:rPr>
              <a:t>www.ncbi.nlm.nih.gov</a:t>
            </a:r>
            <a:r>
              <a:rPr lang="en-US" sz="1000" dirty="0">
                <a:latin typeface="Helvetica" pitchFamily="2" charset="0"/>
                <a:cs typeface="Times New Roman" panose="02020603050405020304" pitchFamily="18" charset="0"/>
              </a:rPr>
              <a:t>/</a:t>
            </a:r>
            <a:r>
              <a:rPr lang="en-US" sz="1000" dirty="0" err="1">
                <a:latin typeface="Helvetica" pitchFamily="2" charset="0"/>
                <a:cs typeface="Times New Roman" panose="02020603050405020304" pitchFamily="18" charset="0"/>
              </a:rPr>
              <a:t>pmc</a:t>
            </a:r>
            <a:r>
              <a:rPr lang="en-US" sz="1000" dirty="0">
                <a:latin typeface="Helvetica" pitchFamily="2" charset="0"/>
                <a:cs typeface="Times New Roman" panose="02020603050405020304" pitchFamily="18" charset="0"/>
              </a:rPr>
              <a:t>/articles/PMC5963518/pdf/nihms949393.pdf</a:t>
            </a:r>
          </a:p>
          <a:p>
            <a:pPr>
              <a:spcAft>
                <a:spcPts val="1200"/>
              </a:spcAft>
              <a:tabLst>
                <a:tab pos="243840" algn="l"/>
              </a:tabLst>
            </a:pPr>
            <a:r>
              <a:rPr lang="en-US" sz="1000" dirty="0">
                <a:latin typeface="Helvetica" pitchFamily="2" charset="0"/>
                <a:cs typeface="Times New Roman" panose="02020603050405020304" pitchFamily="18" charset="0"/>
              </a:rPr>
              <a:t>Health Effects Institute. 2019. State of Global Air 2019. Special Report. Boston, MA: Health Effects Institute.                                                				                  Available from: https://</a:t>
            </a:r>
            <a:r>
              <a:rPr lang="en-US" sz="1000" dirty="0" err="1">
                <a:latin typeface="Helvetica" pitchFamily="2" charset="0"/>
                <a:cs typeface="Times New Roman" panose="02020603050405020304" pitchFamily="18" charset="0"/>
              </a:rPr>
              <a:t>www.stateofglobalair.org</a:t>
            </a:r>
            <a:r>
              <a:rPr lang="en-US" sz="1000" dirty="0">
                <a:latin typeface="Helvetica" pitchFamily="2" charset="0"/>
                <a:cs typeface="Times New Roman" panose="02020603050405020304" pitchFamily="18" charset="0"/>
              </a:rPr>
              <a:t>/sites/default/files/soga_2019_report.pdf</a:t>
            </a:r>
          </a:p>
        </p:txBody>
      </p:sp>
    </p:spTree>
    <p:extLst>
      <p:ext uri="{BB962C8B-B14F-4D97-AF65-F5344CB8AC3E}">
        <p14:creationId xmlns:p14="http://schemas.microsoft.com/office/powerpoint/2010/main" val="15214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32CC89-16F5-7541-AEB7-CB5785EBE184}"/>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22" name="Frame 21">
            <a:extLst>
              <a:ext uri="{FF2B5EF4-FFF2-40B4-BE49-F238E27FC236}">
                <a16:creationId xmlns:a16="http://schemas.microsoft.com/office/drawing/2014/main" id="{8B9F4243-E80B-774D-B048-423E1944B366}"/>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TextBox 33">
            <a:extLst>
              <a:ext uri="{FF2B5EF4-FFF2-40B4-BE49-F238E27FC236}">
                <a16:creationId xmlns:a16="http://schemas.microsoft.com/office/drawing/2014/main" id="{9D8A9CBE-205B-5949-9025-6D47FFB4A35D}"/>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
        <p:nvSpPr>
          <p:cNvPr id="10" name="TextBox 9">
            <a:extLst>
              <a:ext uri="{FF2B5EF4-FFF2-40B4-BE49-F238E27FC236}">
                <a16:creationId xmlns:a16="http://schemas.microsoft.com/office/drawing/2014/main" id="{67B7012B-B91F-5743-A675-070B8B4B8B96}"/>
              </a:ext>
            </a:extLst>
          </p:cNvPr>
          <p:cNvSpPr txBox="1"/>
          <p:nvPr/>
        </p:nvSpPr>
        <p:spPr>
          <a:xfrm>
            <a:off x="3423030" y="349868"/>
            <a:ext cx="6158737" cy="954107"/>
          </a:xfrm>
          <a:prstGeom prst="rect">
            <a:avLst/>
          </a:prstGeom>
          <a:noFill/>
        </p:spPr>
        <p:txBody>
          <a:bodyPr wrap="none" rtlCol="0">
            <a:spAutoFit/>
          </a:bodyPr>
          <a:lstStyle/>
          <a:p>
            <a:pPr algn="ctr"/>
            <a:r>
              <a:rPr lang="en-US" sz="2800" b="1" dirty="0">
                <a:solidFill>
                  <a:schemeClr val="tx1">
                    <a:lumMod val="75000"/>
                    <a:lumOff val="25000"/>
                  </a:schemeClr>
                </a:solidFill>
                <a:latin typeface="Helvetica" pitchFamily="2" charset="0"/>
                <a:cs typeface="Futura Medium" panose="020B0602020204020303" pitchFamily="34" charset="-79"/>
              </a:rPr>
              <a:t>Health Impacts Of Air Pollution On </a:t>
            </a:r>
          </a:p>
          <a:p>
            <a:pPr algn="ctr"/>
            <a:r>
              <a:rPr lang="en-US" sz="2800" b="1" dirty="0">
                <a:solidFill>
                  <a:schemeClr val="tx1">
                    <a:lumMod val="75000"/>
                    <a:lumOff val="25000"/>
                  </a:schemeClr>
                </a:solidFill>
                <a:latin typeface="Helvetica" pitchFamily="2" charset="0"/>
                <a:cs typeface="Futura Medium" panose="020B0602020204020303" pitchFamily="34" charset="-79"/>
              </a:rPr>
              <a:t>Brain</a:t>
            </a:r>
          </a:p>
        </p:txBody>
      </p:sp>
      <p:sp>
        <p:nvSpPr>
          <p:cNvPr id="2" name="Rectangle 1">
            <a:extLst>
              <a:ext uri="{FF2B5EF4-FFF2-40B4-BE49-F238E27FC236}">
                <a16:creationId xmlns:a16="http://schemas.microsoft.com/office/drawing/2014/main" id="{5192AEA5-A6A0-4344-9314-EB4403BDAA0E}"/>
              </a:ext>
            </a:extLst>
          </p:cNvPr>
          <p:cNvSpPr/>
          <p:nvPr/>
        </p:nvSpPr>
        <p:spPr>
          <a:xfrm>
            <a:off x="1955416" y="1653843"/>
            <a:ext cx="7986690" cy="3816429"/>
          </a:xfrm>
          <a:prstGeom prst="rect">
            <a:avLst/>
          </a:prstGeom>
        </p:spPr>
        <p:txBody>
          <a:bodyPr wrap="square">
            <a:spAutoFit/>
          </a:bodyPr>
          <a:lstStyle/>
          <a:p>
            <a:pPr marL="342900" indent="-342900">
              <a:buFont typeface="Arial" panose="020B0604020202020204" pitchFamily="34" charset="0"/>
              <a:buChar char="•"/>
            </a:pPr>
            <a:endParaRPr lang="en-US" sz="2200" b="1" dirty="0">
              <a:solidFill>
                <a:schemeClr val="tx1">
                  <a:lumMod val="75000"/>
                  <a:lumOff val="25000"/>
                </a:schemeClr>
              </a:solidFill>
              <a:latin typeface="Helvetica" pitchFamily="2" charset="0"/>
            </a:endParaRP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Decrease cognitive function in Children</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Autism/autistic spectrum disorders</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Oxidative stress </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Neuroinflammation</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Neurodegenerative diseases</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Depression </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Decrease cognitive function</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Developmental disabilities </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Behavioral abnormalities and many more </a:t>
            </a:r>
          </a:p>
          <a:p>
            <a:pPr marL="342900" indent="-342900">
              <a:buFont typeface="Arial" panose="020B0604020202020204" pitchFamily="34" charset="0"/>
              <a:buChar char="•"/>
            </a:pPr>
            <a:endParaRPr lang="en-US" sz="2200" b="1" dirty="0">
              <a:solidFill>
                <a:schemeClr val="tx1">
                  <a:lumMod val="75000"/>
                  <a:lumOff val="25000"/>
                </a:schemeClr>
              </a:solidFill>
              <a:latin typeface="Helvetica" pitchFamily="2" charset="0"/>
            </a:endParaRPr>
          </a:p>
        </p:txBody>
      </p:sp>
      <p:sp>
        <p:nvSpPr>
          <p:cNvPr id="3" name="Rectangle 2">
            <a:extLst>
              <a:ext uri="{FF2B5EF4-FFF2-40B4-BE49-F238E27FC236}">
                <a16:creationId xmlns:a16="http://schemas.microsoft.com/office/drawing/2014/main" id="{FFDCA819-AB68-E645-ADA8-AE854999C6FB}"/>
              </a:ext>
            </a:extLst>
          </p:cNvPr>
          <p:cNvSpPr/>
          <p:nvPr/>
        </p:nvSpPr>
        <p:spPr>
          <a:xfrm>
            <a:off x="2514031" y="6587249"/>
            <a:ext cx="9015260" cy="600164"/>
          </a:xfrm>
          <a:prstGeom prst="rect">
            <a:avLst/>
          </a:prstGeom>
        </p:spPr>
        <p:txBody>
          <a:bodyPr wrap="square">
            <a:spAutoFit/>
          </a:bodyPr>
          <a:lstStyle/>
          <a:p>
            <a:r>
              <a:rPr lang="en-US" sz="1100" dirty="0">
                <a:latin typeface="Helvetica" pitchFamily="2" charset="0"/>
                <a:cs typeface="Times New Roman" panose="02020603050405020304" pitchFamily="18" charset="0"/>
              </a:rPr>
              <a:t>Ref.: Costa LG, Cole TB, Coburn J, Chang Y-C, Dao K, Roque P. Neurotoxicants Are in the Air: Convergence of Human, Animal, and In Vitro Studies on the Effects of Air Pollution on the Brain. BioMed Research International. 2014;2014:1–8. </a:t>
            </a:r>
          </a:p>
          <a:p>
            <a:r>
              <a:rPr lang="en-US" sz="1100" dirty="0">
                <a:latin typeface="Helvetica" pitchFamily="2" charset="0"/>
                <a:cs typeface="Times New Roman" panose="02020603050405020304" pitchFamily="18" charset="0"/>
              </a:rPr>
              <a:t>Available from: http://</a:t>
            </a:r>
            <a:r>
              <a:rPr lang="en-US" sz="1100" dirty="0" err="1">
                <a:latin typeface="Helvetica" pitchFamily="2" charset="0"/>
                <a:cs typeface="Times New Roman" panose="02020603050405020304" pitchFamily="18" charset="0"/>
              </a:rPr>
              <a:t>downloads.hindawi.com</a:t>
            </a:r>
            <a:r>
              <a:rPr lang="en-US" sz="1100" dirty="0">
                <a:latin typeface="Helvetica" pitchFamily="2" charset="0"/>
                <a:cs typeface="Times New Roman" panose="02020603050405020304" pitchFamily="18" charset="0"/>
              </a:rPr>
              <a:t>/journals/</a:t>
            </a:r>
            <a:r>
              <a:rPr lang="en-US" sz="1100" dirty="0" err="1">
                <a:latin typeface="Helvetica" pitchFamily="2" charset="0"/>
                <a:cs typeface="Times New Roman" panose="02020603050405020304" pitchFamily="18" charset="0"/>
              </a:rPr>
              <a:t>bmri</a:t>
            </a:r>
            <a:r>
              <a:rPr lang="en-US" sz="1100" dirty="0">
                <a:latin typeface="Helvetica" pitchFamily="2" charset="0"/>
                <a:cs typeface="Times New Roman" panose="02020603050405020304" pitchFamily="18" charset="0"/>
              </a:rPr>
              <a:t>/2014/736385.pdf</a:t>
            </a:r>
          </a:p>
        </p:txBody>
      </p:sp>
      <p:pic>
        <p:nvPicPr>
          <p:cNvPr id="5" name="Picture 4">
            <a:extLst>
              <a:ext uri="{FF2B5EF4-FFF2-40B4-BE49-F238E27FC236}">
                <a16:creationId xmlns:a16="http://schemas.microsoft.com/office/drawing/2014/main" id="{11D394D0-B6FF-AC41-AB49-C9C0070D98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2400" y="609600"/>
            <a:ext cx="7700753" cy="6324600"/>
          </a:xfrm>
          <a:prstGeom prst="rect">
            <a:avLst/>
          </a:prstGeom>
        </p:spPr>
      </p:pic>
      <p:sp>
        <p:nvSpPr>
          <p:cNvPr id="16" name="TextBox 15">
            <a:extLst>
              <a:ext uri="{FF2B5EF4-FFF2-40B4-BE49-F238E27FC236}">
                <a16:creationId xmlns:a16="http://schemas.microsoft.com/office/drawing/2014/main" id="{50886AE8-23B7-C54F-8B48-BF3678B2D5E3}"/>
              </a:ext>
            </a:extLst>
          </p:cNvPr>
          <p:cNvSpPr txBox="1"/>
          <p:nvPr/>
        </p:nvSpPr>
        <p:spPr>
          <a:xfrm>
            <a:off x="10853290" y="5843826"/>
            <a:ext cx="1755609" cy="261610"/>
          </a:xfrm>
          <a:prstGeom prst="rect">
            <a:avLst/>
          </a:prstGeom>
          <a:noFill/>
        </p:spPr>
        <p:txBody>
          <a:bodyPr wrap="none" rtlCol="0">
            <a:spAutoFit/>
          </a:bodyPr>
          <a:lstStyle/>
          <a:p>
            <a:r>
              <a:rPr lang="en-US" sz="1100" dirty="0">
                <a:solidFill>
                  <a:schemeClr val="tx1">
                    <a:lumMod val="75000"/>
                    <a:lumOff val="25000"/>
                  </a:schemeClr>
                </a:solidFill>
              </a:rPr>
              <a:t>Picture credit: pngfans.com</a:t>
            </a:r>
          </a:p>
        </p:txBody>
      </p:sp>
    </p:spTree>
    <p:extLst>
      <p:ext uri="{BB962C8B-B14F-4D97-AF65-F5344CB8AC3E}">
        <p14:creationId xmlns:p14="http://schemas.microsoft.com/office/powerpoint/2010/main" val="1302257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A17185F-0261-3E4F-A4AB-D77F2B8A3F85}"/>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22" name="Frame 21">
            <a:extLst>
              <a:ext uri="{FF2B5EF4-FFF2-40B4-BE49-F238E27FC236}">
                <a16:creationId xmlns:a16="http://schemas.microsoft.com/office/drawing/2014/main" id="{8B9F4243-E80B-774D-B048-423E1944B366}"/>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TextBox 33">
            <a:extLst>
              <a:ext uri="{FF2B5EF4-FFF2-40B4-BE49-F238E27FC236}">
                <a16:creationId xmlns:a16="http://schemas.microsoft.com/office/drawing/2014/main" id="{9D8A9CBE-205B-5949-9025-6D47FFB4A35D}"/>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
        <p:nvSpPr>
          <p:cNvPr id="10" name="TextBox 9">
            <a:extLst>
              <a:ext uri="{FF2B5EF4-FFF2-40B4-BE49-F238E27FC236}">
                <a16:creationId xmlns:a16="http://schemas.microsoft.com/office/drawing/2014/main" id="{67B7012B-B91F-5743-A675-070B8B4B8B96}"/>
              </a:ext>
            </a:extLst>
          </p:cNvPr>
          <p:cNvSpPr txBox="1"/>
          <p:nvPr/>
        </p:nvSpPr>
        <p:spPr>
          <a:xfrm>
            <a:off x="3520440" y="314160"/>
            <a:ext cx="5963918" cy="1384995"/>
          </a:xfrm>
          <a:prstGeom prst="rect">
            <a:avLst/>
          </a:prstGeom>
          <a:noFill/>
        </p:spPr>
        <p:txBody>
          <a:bodyPr wrap="square" rtlCol="0">
            <a:spAutoFit/>
          </a:bodyPr>
          <a:lstStyle/>
          <a:p>
            <a:pPr algn="ctr"/>
            <a:r>
              <a:rPr lang="en-US" sz="2800" b="1" dirty="0">
                <a:solidFill>
                  <a:schemeClr val="tx1">
                    <a:lumMod val="75000"/>
                    <a:lumOff val="25000"/>
                  </a:schemeClr>
                </a:solidFill>
                <a:latin typeface="Helvetica" pitchFamily="2" charset="0"/>
                <a:cs typeface="Futura Medium" panose="020B0602020204020303" pitchFamily="34" charset="-79"/>
              </a:rPr>
              <a:t>Air Pollution And Its Impacts On</a:t>
            </a:r>
          </a:p>
          <a:p>
            <a:pPr algn="ctr"/>
            <a:r>
              <a:rPr lang="en-US" sz="2800" b="1" dirty="0">
                <a:solidFill>
                  <a:schemeClr val="tx1">
                    <a:lumMod val="75000"/>
                    <a:lumOff val="25000"/>
                  </a:schemeClr>
                </a:solidFill>
                <a:latin typeface="Helvetica" pitchFamily="2" charset="0"/>
                <a:cs typeface="Futura Medium" panose="020B0602020204020303" pitchFamily="34" charset="-79"/>
              </a:rPr>
              <a:t>Reproductive And </a:t>
            </a:r>
          </a:p>
          <a:p>
            <a:pPr algn="ctr"/>
            <a:r>
              <a:rPr lang="en-US" sz="2800" b="1" dirty="0">
                <a:solidFill>
                  <a:schemeClr val="tx1">
                    <a:lumMod val="75000"/>
                    <a:lumOff val="25000"/>
                  </a:schemeClr>
                </a:solidFill>
                <a:latin typeface="Helvetica" pitchFamily="2" charset="0"/>
                <a:cs typeface="Futura Medium" panose="020B0602020204020303" pitchFamily="34" charset="-79"/>
              </a:rPr>
              <a:t>Neonatal Health</a:t>
            </a:r>
          </a:p>
        </p:txBody>
      </p:sp>
      <p:sp>
        <p:nvSpPr>
          <p:cNvPr id="2" name="Rectangle 1">
            <a:extLst>
              <a:ext uri="{FF2B5EF4-FFF2-40B4-BE49-F238E27FC236}">
                <a16:creationId xmlns:a16="http://schemas.microsoft.com/office/drawing/2014/main" id="{5192AEA5-A6A0-4344-9314-EB4403BDAA0E}"/>
              </a:ext>
            </a:extLst>
          </p:cNvPr>
          <p:cNvSpPr/>
          <p:nvPr/>
        </p:nvSpPr>
        <p:spPr>
          <a:xfrm>
            <a:off x="2769776" y="1971752"/>
            <a:ext cx="7986690" cy="3477875"/>
          </a:xfrm>
          <a:prstGeom prst="rect">
            <a:avLst/>
          </a:prstGeom>
        </p:spPr>
        <p:txBody>
          <a:bodyPr wrap="square">
            <a:spAutoFit/>
          </a:bodyPr>
          <a:lstStyle/>
          <a:p>
            <a:pPr marL="342900" indent="-342900">
              <a:buFont typeface="Arial" panose="020B0604020202020204" pitchFamily="34" charset="0"/>
              <a:buChar char="•"/>
            </a:pPr>
            <a:endParaRPr lang="en-US" sz="2200" b="1" dirty="0">
              <a:solidFill>
                <a:schemeClr val="tx1">
                  <a:lumMod val="75000"/>
                  <a:lumOff val="25000"/>
                </a:schemeClr>
              </a:solidFill>
              <a:latin typeface="Helvetica" pitchFamily="2" charset="0"/>
            </a:endParaRP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Low fertility rate</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Sperm aneuploidy</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Abortion</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Low birth weight</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Intrauterine growth reduction</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Neonatal mortality</a:t>
            </a:r>
          </a:p>
          <a:p>
            <a:pPr marL="342900" indent="-342900">
              <a:buFont typeface="Arial" panose="020B0604020202020204" pitchFamily="34" charset="0"/>
              <a:buChar char="•"/>
            </a:pPr>
            <a:r>
              <a:rPr lang="en-US" sz="2200" b="1" dirty="0">
                <a:solidFill>
                  <a:schemeClr val="tx1">
                    <a:lumMod val="75000"/>
                    <a:lumOff val="25000"/>
                  </a:schemeClr>
                </a:solidFill>
                <a:latin typeface="Helvetica" pitchFamily="2" charset="0"/>
              </a:rPr>
              <a:t>Post neonatal mortality</a:t>
            </a:r>
          </a:p>
          <a:p>
            <a:pPr marL="342900" indent="-342900">
              <a:buFont typeface="Arial" panose="020B0604020202020204" pitchFamily="34" charset="0"/>
              <a:buChar char="•"/>
            </a:pPr>
            <a:endParaRPr lang="en-US" sz="2200" b="1" dirty="0">
              <a:solidFill>
                <a:schemeClr val="tx1">
                  <a:lumMod val="75000"/>
                  <a:lumOff val="25000"/>
                </a:schemeClr>
              </a:solidFill>
              <a:latin typeface="Helvetica" pitchFamily="2" charset="0"/>
            </a:endParaRPr>
          </a:p>
          <a:p>
            <a:pPr marL="342900" indent="-342900">
              <a:buFont typeface="Arial" panose="020B0604020202020204" pitchFamily="34" charset="0"/>
              <a:buChar char="•"/>
            </a:pPr>
            <a:endParaRPr lang="en-US" sz="2200" b="1" dirty="0">
              <a:solidFill>
                <a:schemeClr val="tx1">
                  <a:lumMod val="75000"/>
                  <a:lumOff val="25000"/>
                </a:schemeClr>
              </a:solidFill>
              <a:latin typeface="Helvetica" pitchFamily="2" charset="0"/>
            </a:endParaRPr>
          </a:p>
        </p:txBody>
      </p:sp>
      <p:sp>
        <p:nvSpPr>
          <p:cNvPr id="3" name="Rectangle 2">
            <a:extLst>
              <a:ext uri="{FF2B5EF4-FFF2-40B4-BE49-F238E27FC236}">
                <a16:creationId xmlns:a16="http://schemas.microsoft.com/office/drawing/2014/main" id="{C36D1ACE-5386-EF43-AEF4-8851CF3DAA62}"/>
              </a:ext>
            </a:extLst>
          </p:cNvPr>
          <p:cNvSpPr/>
          <p:nvPr/>
        </p:nvSpPr>
        <p:spPr>
          <a:xfrm>
            <a:off x="3511921" y="6854968"/>
            <a:ext cx="6502400" cy="261610"/>
          </a:xfrm>
          <a:prstGeom prst="rect">
            <a:avLst/>
          </a:prstGeom>
        </p:spPr>
        <p:txBody>
          <a:bodyPr>
            <a:spAutoFit/>
          </a:bodyPr>
          <a:lstStyle/>
          <a:p>
            <a:r>
              <a:rPr lang="en-US" sz="1100" dirty="0">
                <a:latin typeface="Helvetica" pitchFamily="2" charset="0"/>
                <a:cs typeface="Times New Roman" panose="02020603050405020304" pitchFamily="18" charset="0"/>
              </a:rPr>
              <a:t>Ref.: https://</a:t>
            </a:r>
            <a:r>
              <a:rPr lang="en-US" sz="1100" dirty="0" err="1">
                <a:latin typeface="Helvetica" pitchFamily="2" charset="0"/>
                <a:cs typeface="Times New Roman" panose="02020603050405020304" pitchFamily="18" charset="0"/>
              </a:rPr>
              <a:t>www.ncbi.nlm.nih.gov</a:t>
            </a:r>
            <a:r>
              <a:rPr lang="en-US" sz="1100" dirty="0">
                <a:latin typeface="Helvetica" pitchFamily="2" charset="0"/>
                <a:cs typeface="Times New Roman" panose="02020603050405020304" pitchFamily="18" charset="0"/>
              </a:rPr>
              <a:t>/</a:t>
            </a:r>
            <a:r>
              <a:rPr lang="en-US" sz="1100" dirty="0" err="1">
                <a:latin typeface="Helvetica" pitchFamily="2" charset="0"/>
                <a:cs typeface="Times New Roman" panose="02020603050405020304" pitchFamily="18" charset="0"/>
              </a:rPr>
              <a:t>pmc</a:t>
            </a:r>
            <a:r>
              <a:rPr lang="en-US" sz="1100" dirty="0">
                <a:latin typeface="Helvetica" pitchFamily="2" charset="0"/>
                <a:cs typeface="Times New Roman" panose="02020603050405020304" pitchFamily="18" charset="0"/>
              </a:rPr>
              <a:t>/articles/PMC1566709/pdf/envhper00516-0014.pdf</a:t>
            </a:r>
          </a:p>
        </p:txBody>
      </p:sp>
      <p:pic>
        <p:nvPicPr>
          <p:cNvPr id="6" name="Picture 5">
            <a:extLst>
              <a:ext uri="{FF2B5EF4-FFF2-40B4-BE49-F238E27FC236}">
                <a16:creationId xmlns:a16="http://schemas.microsoft.com/office/drawing/2014/main" id="{8D447E8E-35A4-BB43-A4E4-9D40D137D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411" y="4572000"/>
            <a:ext cx="2450377" cy="1881890"/>
          </a:xfrm>
          <a:prstGeom prst="rect">
            <a:avLst/>
          </a:prstGeom>
        </p:spPr>
      </p:pic>
      <p:pic>
        <p:nvPicPr>
          <p:cNvPr id="8" name="Picture 7">
            <a:extLst>
              <a:ext uri="{FF2B5EF4-FFF2-40B4-BE49-F238E27FC236}">
                <a16:creationId xmlns:a16="http://schemas.microsoft.com/office/drawing/2014/main" id="{CB1A490B-ED8C-804B-A0F4-A3A154188A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0657" y="1148901"/>
            <a:ext cx="6137985" cy="4108899"/>
          </a:xfrm>
          <a:prstGeom prst="rect">
            <a:avLst/>
          </a:prstGeom>
        </p:spPr>
      </p:pic>
      <p:sp>
        <p:nvSpPr>
          <p:cNvPr id="16" name="TextBox 15">
            <a:extLst>
              <a:ext uri="{FF2B5EF4-FFF2-40B4-BE49-F238E27FC236}">
                <a16:creationId xmlns:a16="http://schemas.microsoft.com/office/drawing/2014/main" id="{59772FAC-0D29-C740-957F-70549EF8DE44}"/>
              </a:ext>
            </a:extLst>
          </p:cNvPr>
          <p:cNvSpPr txBox="1"/>
          <p:nvPr/>
        </p:nvSpPr>
        <p:spPr>
          <a:xfrm>
            <a:off x="10583033" y="6443990"/>
            <a:ext cx="1890261" cy="261610"/>
          </a:xfrm>
          <a:prstGeom prst="rect">
            <a:avLst/>
          </a:prstGeom>
          <a:noFill/>
        </p:spPr>
        <p:txBody>
          <a:bodyPr wrap="none" rtlCol="0">
            <a:spAutoFit/>
          </a:bodyPr>
          <a:lstStyle/>
          <a:p>
            <a:r>
              <a:rPr lang="en-US" sz="1100" dirty="0">
                <a:solidFill>
                  <a:schemeClr val="tx1">
                    <a:lumMod val="75000"/>
                    <a:lumOff val="25000"/>
                  </a:schemeClr>
                </a:solidFill>
                <a:latin typeface="Helvetica" pitchFamily="2" charset="0"/>
              </a:rPr>
              <a:t>Picture credit: pngfans.com</a:t>
            </a:r>
          </a:p>
        </p:txBody>
      </p:sp>
    </p:spTree>
    <p:extLst>
      <p:ext uri="{BB962C8B-B14F-4D97-AF65-F5344CB8AC3E}">
        <p14:creationId xmlns:p14="http://schemas.microsoft.com/office/powerpoint/2010/main" val="1897968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375439B-60CF-4E44-9F89-D505DB985BB3}"/>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22" name="Frame 21">
            <a:extLst>
              <a:ext uri="{FF2B5EF4-FFF2-40B4-BE49-F238E27FC236}">
                <a16:creationId xmlns:a16="http://schemas.microsoft.com/office/drawing/2014/main" id="{8B9F4243-E80B-774D-B048-423E1944B366}"/>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TextBox 33">
            <a:extLst>
              <a:ext uri="{FF2B5EF4-FFF2-40B4-BE49-F238E27FC236}">
                <a16:creationId xmlns:a16="http://schemas.microsoft.com/office/drawing/2014/main" id="{9D8A9CBE-205B-5949-9025-6D47FFB4A35D}"/>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
        <p:nvSpPr>
          <p:cNvPr id="10" name="TextBox 9">
            <a:extLst>
              <a:ext uri="{FF2B5EF4-FFF2-40B4-BE49-F238E27FC236}">
                <a16:creationId xmlns:a16="http://schemas.microsoft.com/office/drawing/2014/main" id="{67B7012B-B91F-5743-A675-070B8B4B8B96}"/>
              </a:ext>
            </a:extLst>
          </p:cNvPr>
          <p:cNvSpPr txBox="1"/>
          <p:nvPr/>
        </p:nvSpPr>
        <p:spPr>
          <a:xfrm>
            <a:off x="3423030" y="386582"/>
            <a:ext cx="6158737" cy="954107"/>
          </a:xfrm>
          <a:prstGeom prst="rect">
            <a:avLst/>
          </a:prstGeom>
          <a:noFill/>
        </p:spPr>
        <p:txBody>
          <a:bodyPr wrap="none" rtlCol="0">
            <a:spAutoFit/>
          </a:bodyPr>
          <a:lstStyle/>
          <a:p>
            <a:pPr algn="ctr"/>
            <a:r>
              <a:rPr lang="en-US" sz="2800" b="1" dirty="0">
                <a:solidFill>
                  <a:schemeClr val="tx1">
                    <a:lumMod val="75000"/>
                    <a:lumOff val="25000"/>
                  </a:schemeClr>
                </a:solidFill>
                <a:latin typeface="Helvetica" pitchFamily="2" charset="0"/>
                <a:cs typeface="Futura Medium" panose="020B0602020204020303" pitchFamily="34" charset="-79"/>
              </a:rPr>
              <a:t>Health Impacts Of Air Pollution On </a:t>
            </a:r>
          </a:p>
          <a:p>
            <a:pPr algn="ctr"/>
            <a:r>
              <a:rPr lang="en-US" sz="2800" b="1" dirty="0">
                <a:solidFill>
                  <a:schemeClr val="tx1">
                    <a:lumMod val="75000"/>
                    <a:lumOff val="25000"/>
                  </a:schemeClr>
                </a:solidFill>
                <a:latin typeface="Helvetica" pitchFamily="2" charset="0"/>
                <a:cs typeface="Futura Medium" panose="020B0602020204020303" pitchFamily="34" charset="-79"/>
              </a:rPr>
              <a:t>Liver</a:t>
            </a:r>
          </a:p>
        </p:txBody>
      </p:sp>
      <p:sp>
        <p:nvSpPr>
          <p:cNvPr id="2" name="Rectangle 1">
            <a:extLst>
              <a:ext uri="{FF2B5EF4-FFF2-40B4-BE49-F238E27FC236}">
                <a16:creationId xmlns:a16="http://schemas.microsoft.com/office/drawing/2014/main" id="{5192AEA5-A6A0-4344-9314-EB4403BDAA0E}"/>
              </a:ext>
            </a:extLst>
          </p:cNvPr>
          <p:cNvSpPr/>
          <p:nvPr/>
        </p:nvSpPr>
        <p:spPr>
          <a:xfrm>
            <a:off x="3544910" y="2134105"/>
            <a:ext cx="7986690" cy="2954655"/>
          </a:xfrm>
          <a:prstGeom prst="rect">
            <a:avLst/>
          </a:prstGeom>
        </p:spPr>
        <p:txBody>
          <a:bodyPr wrap="square">
            <a:spAutoFit/>
          </a:bodyPr>
          <a:lstStyle/>
          <a:p>
            <a:pPr marL="342900" indent="-342900">
              <a:buFont typeface="Arial" panose="020B0604020202020204" pitchFamily="34" charset="0"/>
              <a:buChar char="•"/>
            </a:pPr>
            <a:endParaRPr lang="en-US" sz="2200" b="1" dirty="0">
              <a:solidFill>
                <a:schemeClr val="tx1">
                  <a:lumMod val="75000"/>
                  <a:lumOff val="25000"/>
                </a:schemeClr>
              </a:solidFill>
              <a:latin typeface="Helvetica" pitchFamily="2" charset="0"/>
            </a:endParaRPr>
          </a:p>
          <a:p>
            <a:pPr marL="342900" indent="-342900">
              <a:buFont typeface="Arial" panose="020B0604020202020204" pitchFamily="34" charset="0"/>
              <a:buChar char="•"/>
            </a:pPr>
            <a:r>
              <a:rPr lang="en-US" sz="2400" b="1" dirty="0">
                <a:solidFill>
                  <a:schemeClr val="tx1">
                    <a:lumMod val="75000"/>
                    <a:lumOff val="25000"/>
                  </a:schemeClr>
                </a:solidFill>
                <a:latin typeface="Helvetica" pitchFamily="2" charset="0"/>
              </a:rPr>
              <a:t>Hepatotoxicity</a:t>
            </a:r>
          </a:p>
          <a:p>
            <a:pPr marL="342900" indent="-342900">
              <a:buFont typeface="Arial" panose="020B0604020202020204" pitchFamily="34" charset="0"/>
              <a:buChar char="•"/>
            </a:pPr>
            <a:r>
              <a:rPr lang="en-US" sz="2400" b="1" dirty="0">
                <a:solidFill>
                  <a:schemeClr val="tx1">
                    <a:lumMod val="75000"/>
                    <a:lumOff val="25000"/>
                  </a:schemeClr>
                </a:solidFill>
                <a:latin typeface="Helvetica" pitchFamily="2" charset="0"/>
              </a:rPr>
              <a:t>NAFLD</a:t>
            </a:r>
          </a:p>
          <a:p>
            <a:pPr marL="342900" indent="-342900">
              <a:buFont typeface="Arial" panose="020B0604020202020204" pitchFamily="34" charset="0"/>
              <a:buChar char="•"/>
            </a:pPr>
            <a:r>
              <a:rPr lang="en-US" sz="2400" b="1" dirty="0">
                <a:solidFill>
                  <a:schemeClr val="tx1">
                    <a:lumMod val="75000"/>
                    <a:lumOff val="25000"/>
                  </a:schemeClr>
                </a:solidFill>
                <a:latin typeface="Helvetica" pitchFamily="2" charset="0"/>
              </a:rPr>
              <a:t>Type II Diabetes</a:t>
            </a:r>
          </a:p>
          <a:p>
            <a:pPr marL="342900" indent="-342900">
              <a:buFont typeface="Arial" panose="020B0604020202020204" pitchFamily="34" charset="0"/>
              <a:buChar char="•"/>
            </a:pPr>
            <a:r>
              <a:rPr lang="en-US" sz="2400" b="1" dirty="0">
                <a:solidFill>
                  <a:schemeClr val="tx1">
                    <a:lumMod val="75000"/>
                    <a:lumOff val="25000"/>
                  </a:schemeClr>
                </a:solidFill>
                <a:latin typeface="Helvetica" pitchFamily="2" charset="0"/>
              </a:rPr>
              <a:t>Liver Fibrosis</a:t>
            </a:r>
          </a:p>
          <a:p>
            <a:pPr marL="342900" indent="-342900">
              <a:buFont typeface="Arial" panose="020B0604020202020204" pitchFamily="34" charset="0"/>
              <a:buChar char="•"/>
            </a:pPr>
            <a:r>
              <a:rPr lang="en-US" sz="2400" b="1" dirty="0">
                <a:solidFill>
                  <a:schemeClr val="tx1">
                    <a:lumMod val="75000"/>
                    <a:lumOff val="25000"/>
                  </a:schemeClr>
                </a:solidFill>
                <a:latin typeface="Helvetica" pitchFamily="2" charset="0"/>
              </a:rPr>
              <a:t>Liver Cancer</a:t>
            </a:r>
          </a:p>
          <a:p>
            <a:pPr marL="342900" indent="-342900">
              <a:buFont typeface="Arial" panose="020B0604020202020204" pitchFamily="34" charset="0"/>
              <a:buChar char="•"/>
            </a:pPr>
            <a:endParaRPr lang="en-US" sz="2200" b="1" dirty="0">
              <a:solidFill>
                <a:schemeClr val="tx1">
                  <a:lumMod val="75000"/>
                  <a:lumOff val="25000"/>
                </a:schemeClr>
              </a:solidFill>
              <a:latin typeface="Helvetica" pitchFamily="2" charset="0"/>
            </a:endParaRPr>
          </a:p>
          <a:p>
            <a:pPr marL="342900" indent="-342900">
              <a:buFont typeface="Arial" panose="020B0604020202020204" pitchFamily="34" charset="0"/>
              <a:buChar char="•"/>
            </a:pPr>
            <a:endParaRPr lang="en-US" sz="2200" b="1" dirty="0">
              <a:solidFill>
                <a:schemeClr val="tx1">
                  <a:lumMod val="75000"/>
                  <a:lumOff val="25000"/>
                </a:schemeClr>
              </a:solidFill>
              <a:latin typeface="Helvetica" pitchFamily="2" charset="0"/>
            </a:endParaRPr>
          </a:p>
        </p:txBody>
      </p:sp>
      <p:sp>
        <p:nvSpPr>
          <p:cNvPr id="3" name="Rectangle 2">
            <a:extLst>
              <a:ext uri="{FF2B5EF4-FFF2-40B4-BE49-F238E27FC236}">
                <a16:creationId xmlns:a16="http://schemas.microsoft.com/office/drawing/2014/main" id="{C36D1ACE-5386-EF43-AEF4-8851CF3DAA62}"/>
              </a:ext>
            </a:extLst>
          </p:cNvPr>
          <p:cNvSpPr/>
          <p:nvPr/>
        </p:nvSpPr>
        <p:spPr>
          <a:xfrm>
            <a:off x="3302000" y="6754732"/>
            <a:ext cx="7557385" cy="600164"/>
          </a:xfrm>
          <a:prstGeom prst="rect">
            <a:avLst/>
          </a:prstGeom>
        </p:spPr>
        <p:txBody>
          <a:bodyPr wrap="square">
            <a:spAutoFit/>
          </a:bodyPr>
          <a:lstStyle/>
          <a:p>
            <a:r>
              <a:rPr lang="en-US" sz="1100" dirty="0" err="1">
                <a:latin typeface="Helvetica" pitchFamily="2" charset="0"/>
                <a:cs typeface="Times New Roman" panose="02020603050405020304" pitchFamily="18" charset="0"/>
              </a:rPr>
              <a:t>Ref.:</a:t>
            </a:r>
            <a:r>
              <a:rPr lang="en-US" sz="1100" dirty="0" err="1">
                <a:latin typeface="Helvetica" pitchFamily="2" charset="0"/>
                <a:ea typeface="Times New Roman" panose="02020603050405020304" pitchFamily="18" charset="0"/>
              </a:rPr>
              <a:t>Kim</a:t>
            </a:r>
            <a:r>
              <a:rPr lang="en-US" sz="1100" dirty="0">
                <a:latin typeface="Helvetica" pitchFamily="2" charset="0"/>
                <a:ea typeface="Times New Roman" panose="02020603050405020304" pitchFamily="18" charset="0"/>
              </a:rPr>
              <a:t> JW, Park S, Lim CW, Lee K, Kim B. The Role of Air Pollutants in Initiating Liver Disease. </a:t>
            </a:r>
            <a:r>
              <a:rPr lang="en-US" sz="1100" dirty="0" err="1">
                <a:latin typeface="Helvetica" pitchFamily="2" charset="0"/>
                <a:ea typeface="Times New Roman" panose="02020603050405020304" pitchFamily="18" charset="0"/>
              </a:rPr>
              <a:t>Toxicol</a:t>
            </a:r>
            <a:r>
              <a:rPr lang="en-US" sz="1100" dirty="0">
                <a:latin typeface="Helvetica" pitchFamily="2" charset="0"/>
                <a:ea typeface="Times New Roman" panose="02020603050405020304" pitchFamily="18" charset="0"/>
              </a:rPr>
              <a:t> Res. 2014 Jun;30(2):65–70. Available from: </a:t>
            </a:r>
            <a:r>
              <a:rPr lang="en-US" sz="1100" dirty="0">
                <a:latin typeface="Helvetica" pitchFamily="2" charset="0"/>
              </a:rPr>
              <a:t>https://</a:t>
            </a:r>
            <a:r>
              <a:rPr lang="en-US" sz="1100" dirty="0" err="1">
                <a:latin typeface="Helvetica" pitchFamily="2" charset="0"/>
              </a:rPr>
              <a:t>www.ncbi.nlm.nih.gov</a:t>
            </a:r>
            <a:r>
              <a:rPr lang="en-US" sz="1100" dirty="0">
                <a:latin typeface="Helvetica" pitchFamily="2" charset="0"/>
              </a:rPr>
              <a:t>/</a:t>
            </a:r>
            <a:r>
              <a:rPr lang="en-US" sz="1100" dirty="0" err="1">
                <a:latin typeface="Helvetica" pitchFamily="2" charset="0"/>
              </a:rPr>
              <a:t>pmc</a:t>
            </a:r>
            <a:r>
              <a:rPr lang="en-US" sz="1100" dirty="0">
                <a:latin typeface="Helvetica" pitchFamily="2" charset="0"/>
              </a:rPr>
              <a:t>/articles/PMC4112066/pdf/toxicr-30-65.pdf</a:t>
            </a:r>
          </a:p>
          <a:p>
            <a:endParaRPr lang="en-US" sz="1100" dirty="0">
              <a:latin typeface="Helvetica"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B79CC0E5-589B-B34F-937F-C9DBCD922205}"/>
              </a:ext>
            </a:extLst>
          </p:cNvPr>
          <p:cNvSpPr txBox="1"/>
          <p:nvPr/>
        </p:nvSpPr>
        <p:spPr>
          <a:xfrm>
            <a:off x="8999681" y="5181093"/>
            <a:ext cx="1729961" cy="246221"/>
          </a:xfrm>
          <a:prstGeom prst="rect">
            <a:avLst/>
          </a:prstGeom>
          <a:noFill/>
        </p:spPr>
        <p:txBody>
          <a:bodyPr wrap="none" rtlCol="0">
            <a:spAutoFit/>
          </a:bodyPr>
          <a:lstStyle/>
          <a:p>
            <a:r>
              <a:rPr lang="en-US" sz="1000" dirty="0">
                <a:solidFill>
                  <a:schemeClr val="tx1">
                    <a:lumMod val="75000"/>
                    <a:lumOff val="25000"/>
                  </a:schemeClr>
                </a:solidFill>
                <a:latin typeface="Helvetica" pitchFamily="2" charset="0"/>
              </a:rPr>
              <a:t>Picture credit: pngfans.com</a:t>
            </a:r>
          </a:p>
        </p:txBody>
      </p:sp>
      <p:pic>
        <p:nvPicPr>
          <p:cNvPr id="9" name="Picture 8">
            <a:extLst>
              <a:ext uri="{FF2B5EF4-FFF2-40B4-BE49-F238E27FC236}">
                <a16:creationId xmlns:a16="http://schemas.microsoft.com/office/drawing/2014/main" id="{2FE73490-6565-5749-B34F-35632D3042DE}"/>
              </a:ext>
            </a:extLst>
          </p:cNvPr>
          <p:cNvPicPr>
            <a:picLocks noChangeAspect="1"/>
          </p:cNvPicPr>
          <p:nvPr/>
        </p:nvPicPr>
        <p:blipFill>
          <a:blip r:embed="rId4"/>
          <a:stretch>
            <a:fillRect/>
          </a:stretch>
        </p:blipFill>
        <p:spPr>
          <a:xfrm>
            <a:off x="7493000" y="1430027"/>
            <a:ext cx="3737874" cy="3737874"/>
          </a:xfrm>
          <a:prstGeom prst="rect">
            <a:avLst/>
          </a:prstGeom>
        </p:spPr>
      </p:pic>
    </p:spTree>
    <p:extLst>
      <p:ext uri="{BB962C8B-B14F-4D97-AF65-F5344CB8AC3E}">
        <p14:creationId xmlns:p14="http://schemas.microsoft.com/office/powerpoint/2010/main" val="253155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53ECC1-F770-0E40-8FC8-765A06F973A4}"/>
              </a:ext>
            </a:extLst>
          </p:cNvPr>
          <p:cNvSpPr txBox="1"/>
          <p:nvPr/>
        </p:nvSpPr>
        <p:spPr>
          <a:xfrm>
            <a:off x="4950691" y="483944"/>
            <a:ext cx="3103415" cy="1384995"/>
          </a:xfrm>
          <a:prstGeom prst="rect">
            <a:avLst/>
          </a:prstGeom>
          <a:noFill/>
        </p:spPr>
        <p:txBody>
          <a:bodyPr wrap="none" rtlCol="0">
            <a:spAutoFit/>
          </a:bodyPr>
          <a:lstStyle/>
          <a:p>
            <a:pPr algn="ctr"/>
            <a:r>
              <a:rPr lang="en-US" sz="2800" b="1" dirty="0">
                <a:solidFill>
                  <a:schemeClr val="tx1">
                    <a:lumMod val="75000"/>
                    <a:lumOff val="25000"/>
                  </a:schemeClr>
                </a:solidFill>
                <a:latin typeface="Helvetica" pitchFamily="2" charset="0"/>
                <a:cs typeface="Futura Medium" panose="020B0602020204020303" pitchFamily="34" charset="-79"/>
              </a:rPr>
              <a:t>Air Pollution And</a:t>
            </a:r>
          </a:p>
          <a:p>
            <a:pPr algn="ctr"/>
            <a:r>
              <a:rPr lang="en-US" sz="2800" b="1" dirty="0">
                <a:solidFill>
                  <a:schemeClr val="tx1">
                    <a:lumMod val="75000"/>
                    <a:lumOff val="25000"/>
                  </a:schemeClr>
                </a:solidFill>
                <a:latin typeface="Helvetica" pitchFamily="2" charset="0"/>
                <a:cs typeface="Futura Medium" panose="020B0602020204020303" pitchFamily="34" charset="-79"/>
              </a:rPr>
              <a:t>Diabetes </a:t>
            </a:r>
          </a:p>
          <a:p>
            <a:pPr algn="ctr"/>
            <a:endParaRPr lang="en-US" sz="2800" b="1" dirty="0">
              <a:solidFill>
                <a:schemeClr val="tx1">
                  <a:lumMod val="75000"/>
                  <a:lumOff val="25000"/>
                </a:schemeClr>
              </a:solidFill>
              <a:latin typeface="Helvetica" pitchFamily="2" charset="0"/>
              <a:cs typeface="Futura Medium" panose="020B0602020204020303" pitchFamily="34" charset="-79"/>
            </a:endParaRPr>
          </a:p>
        </p:txBody>
      </p:sp>
      <p:sp>
        <p:nvSpPr>
          <p:cNvPr id="3" name="Rectangle 2">
            <a:extLst>
              <a:ext uri="{FF2B5EF4-FFF2-40B4-BE49-F238E27FC236}">
                <a16:creationId xmlns:a16="http://schemas.microsoft.com/office/drawing/2014/main" id="{EAF5CE8E-25D2-5143-91D0-AAFA0FA63E92}"/>
              </a:ext>
            </a:extLst>
          </p:cNvPr>
          <p:cNvSpPr/>
          <p:nvPr/>
        </p:nvSpPr>
        <p:spPr>
          <a:xfrm>
            <a:off x="1095679" y="2000560"/>
            <a:ext cx="6016321" cy="1107996"/>
          </a:xfrm>
          <a:prstGeom prst="rect">
            <a:avLst/>
          </a:prstGeom>
        </p:spPr>
        <p:txBody>
          <a:bodyPr wrap="square">
            <a:spAutoFit/>
          </a:bodyPr>
          <a:lstStyle/>
          <a:p>
            <a:pPr marL="342900" indent="-342900">
              <a:buFont typeface="Wingdings" pitchFamily="2" charset="2"/>
              <a:buChar char="Ø"/>
              <a:defRPr/>
            </a:pPr>
            <a:r>
              <a:rPr lang="en-US" sz="2200" b="1" dirty="0">
                <a:solidFill>
                  <a:schemeClr val="tx1">
                    <a:lumMod val="75000"/>
                    <a:lumOff val="25000"/>
                  </a:schemeClr>
                </a:solidFill>
                <a:latin typeface="Helvetica" pitchFamily="2" charset="0"/>
              </a:rPr>
              <a:t>Long-term exposure to air pollution is associated with increased risk of diabetes</a:t>
            </a:r>
            <a:r>
              <a:rPr lang="en-IN" sz="2200" b="1" dirty="0">
                <a:solidFill>
                  <a:schemeClr val="tx1">
                    <a:lumMod val="75000"/>
                    <a:lumOff val="25000"/>
                  </a:schemeClr>
                </a:solidFill>
                <a:latin typeface="Helvetica" pitchFamily="2" charset="0"/>
              </a:rPr>
              <a:t>.*</a:t>
            </a:r>
          </a:p>
        </p:txBody>
      </p:sp>
      <p:sp>
        <p:nvSpPr>
          <p:cNvPr id="5" name="TextBox 4">
            <a:extLst>
              <a:ext uri="{FF2B5EF4-FFF2-40B4-BE49-F238E27FC236}">
                <a16:creationId xmlns:a16="http://schemas.microsoft.com/office/drawing/2014/main" id="{7110B611-F739-1B48-93F7-9879ED826D95}"/>
              </a:ext>
            </a:extLst>
          </p:cNvPr>
          <p:cNvSpPr txBox="1"/>
          <p:nvPr/>
        </p:nvSpPr>
        <p:spPr>
          <a:xfrm>
            <a:off x="4950691" y="3602214"/>
            <a:ext cx="3103415" cy="954107"/>
          </a:xfrm>
          <a:prstGeom prst="rect">
            <a:avLst/>
          </a:prstGeom>
          <a:noFill/>
        </p:spPr>
        <p:txBody>
          <a:bodyPr wrap="none" rtlCol="0">
            <a:spAutoFit/>
          </a:bodyPr>
          <a:lstStyle/>
          <a:p>
            <a:pPr algn="ctr"/>
            <a:r>
              <a:rPr lang="en-US" sz="2800" b="1" dirty="0">
                <a:solidFill>
                  <a:schemeClr val="tx1">
                    <a:lumMod val="75000"/>
                    <a:lumOff val="25000"/>
                  </a:schemeClr>
                </a:solidFill>
                <a:latin typeface="Helvetica" pitchFamily="2" charset="0"/>
                <a:cs typeface="Futura Medium" panose="020B0602020204020303" pitchFamily="34" charset="-79"/>
              </a:rPr>
              <a:t>Air Pollution And</a:t>
            </a:r>
          </a:p>
          <a:p>
            <a:pPr algn="ctr"/>
            <a:r>
              <a:rPr lang="en-US" sz="2800" b="1" dirty="0">
                <a:solidFill>
                  <a:schemeClr val="tx1">
                    <a:lumMod val="75000"/>
                    <a:lumOff val="25000"/>
                  </a:schemeClr>
                </a:solidFill>
                <a:latin typeface="Helvetica" pitchFamily="2" charset="0"/>
                <a:cs typeface="Futura Medium" panose="020B0602020204020303" pitchFamily="34" charset="-79"/>
              </a:rPr>
              <a:t>Obesity</a:t>
            </a:r>
          </a:p>
        </p:txBody>
      </p:sp>
      <p:sp>
        <p:nvSpPr>
          <p:cNvPr id="6" name="TextBox 5">
            <a:extLst>
              <a:ext uri="{FF2B5EF4-FFF2-40B4-BE49-F238E27FC236}">
                <a16:creationId xmlns:a16="http://schemas.microsoft.com/office/drawing/2014/main" id="{29326D9E-9AE8-8F4C-84C3-962FA5519BC5}"/>
              </a:ext>
            </a:extLst>
          </p:cNvPr>
          <p:cNvSpPr txBox="1"/>
          <p:nvPr/>
        </p:nvSpPr>
        <p:spPr>
          <a:xfrm>
            <a:off x="1095679" y="5105400"/>
            <a:ext cx="8002575" cy="769441"/>
          </a:xfrm>
          <a:prstGeom prst="rect">
            <a:avLst/>
          </a:prstGeom>
          <a:noFill/>
        </p:spPr>
        <p:txBody>
          <a:bodyPr wrap="none" rtlCol="0">
            <a:spAutoFit/>
          </a:bodyPr>
          <a:lstStyle/>
          <a:p>
            <a:pPr marL="342900" indent="-342900">
              <a:buFont typeface="Wingdings" pitchFamily="2" charset="2"/>
              <a:buChar char="Ø"/>
            </a:pPr>
            <a:r>
              <a:rPr lang="en-IN" sz="2200" b="1" dirty="0">
                <a:solidFill>
                  <a:schemeClr val="tx1">
                    <a:lumMod val="75000"/>
                    <a:lumOff val="25000"/>
                  </a:schemeClr>
                </a:solidFill>
                <a:latin typeface="Helvetica" pitchFamily="2" charset="0"/>
              </a:rPr>
              <a:t>Air Pollution is now recognised as a cause of Obesity.**</a:t>
            </a:r>
          </a:p>
          <a:p>
            <a:pPr marL="285750" indent="-285750">
              <a:buFont typeface="Wingdings" pitchFamily="2" charset="2"/>
              <a:buChar char="Ø"/>
            </a:pPr>
            <a:endParaRPr lang="en-US" sz="2200" dirty="0">
              <a:latin typeface="Helvetica" pitchFamily="2" charset="0"/>
            </a:endParaRPr>
          </a:p>
        </p:txBody>
      </p:sp>
      <p:pic>
        <p:nvPicPr>
          <p:cNvPr id="7" name="Picture 2" descr="Image result for Pancreas">
            <a:extLst>
              <a:ext uri="{FF2B5EF4-FFF2-40B4-BE49-F238E27FC236}">
                <a16:creationId xmlns:a16="http://schemas.microsoft.com/office/drawing/2014/main" id="{FDD08826-8763-8347-8B0F-159996DC0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1944" y="1520240"/>
            <a:ext cx="2845676" cy="1600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medicaleconomics.modernmedicine.com/sites/default/files/imagecache/article_feature_image_main_640x380/article_images/367352/business-of-health-americas-obesity-epidemic.png">
            <a:extLst>
              <a:ext uri="{FF2B5EF4-FFF2-40B4-BE49-F238E27FC236}">
                <a16:creationId xmlns:a16="http://schemas.microsoft.com/office/drawing/2014/main" id="{1ED58F84-20C5-9A45-83A1-E6B033B2D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6600" y="4063607"/>
            <a:ext cx="2236364" cy="18112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E5F9E32-010E-9C43-9773-8E02A02F1120}"/>
              </a:ext>
            </a:extLst>
          </p:cNvPr>
          <p:cNvSpPr txBox="1"/>
          <p:nvPr/>
        </p:nvSpPr>
        <p:spPr>
          <a:xfrm>
            <a:off x="327416" y="6240880"/>
            <a:ext cx="12496800" cy="384721"/>
          </a:xfrm>
          <a:prstGeom prst="rect">
            <a:avLst/>
          </a:prstGeom>
          <a:noFill/>
        </p:spPr>
        <p:txBody>
          <a:bodyPr wrap="square" rtlCol="0">
            <a:spAutoFit/>
          </a:bodyPr>
          <a:lstStyle/>
          <a:p>
            <a:r>
              <a:rPr lang="en-US" sz="950" dirty="0">
                <a:latin typeface="Helvetica" pitchFamily="2" charset="0"/>
                <a:ea typeface="Times New Roman" panose="02020603050405020304" pitchFamily="18" charset="0"/>
                <a:cs typeface="Times New Roman" panose="02020603050405020304" pitchFamily="18" charset="0"/>
              </a:rPr>
              <a:t>*</a:t>
            </a:r>
            <a:r>
              <a:rPr lang="en-US" sz="950" dirty="0">
                <a:latin typeface="Helvetica" pitchFamily="2" charset="0"/>
                <a:cs typeface="Times New Roman" panose="02020603050405020304" pitchFamily="18" charset="0"/>
              </a:rPr>
              <a:t>Yang B-Y, Fan S, </a:t>
            </a:r>
            <a:r>
              <a:rPr lang="en-US" sz="950" dirty="0" err="1">
                <a:latin typeface="Helvetica" pitchFamily="2" charset="0"/>
                <a:cs typeface="Times New Roman" panose="02020603050405020304" pitchFamily="18" charset="0"/>
              </a:rPr>
              <a:t>Thiering</a:t>
            </a:r>
            <a:r>
              <a:rPr lang="en-US" sz="950" dirty="0">
                <a:latin typeface="Helvetica" pitchFamily="2" charset="0"/>
                <a:cs typeface="Times New Roman" panose="02020603050405020304" pitchFamily="18" charset="0"/>
              </a:rPr>
              <a:t> E, </a:t>
            </a:r>
            <a:r>
              <a:rPr lang="en-US" sz="950" dirty="0" err="1">
                <a:latin typeface="Helvetica" pitchFamily="2" charset="0"/>
                <a:cs typeface="Times New Roman" panose="02020603050405020304" pitchFamily="18" charset="0"/>
              </a:rPr>
              <a:t>Seissler</a:t>
            </a:r>
            <a:r>
              <a:rPr lang="en-US" sz="950" dirty="0">
                <a:latin typeface="Helvetica" pitchFamily="2" charset="0"/>
                <a:cs typeface="Times New Roman" panose="02020603050405020304" pitchFamily="18" charset="0"/>
              </a:rPr>
              <a:t> J, Nowak D, Dong G-H, et al. Ambient air pollution and diabetes: A systematic review and meta-analysis. Environmental Research. 2019;180:1-11. </a:t>
            </a:r>
          </a:p>
          <a:p>
            <a:r>
              <a:rPr lang="en-US" sz="950" dirty="0">
                <a:latin typeface="Helvetica" pitchFamily="2" charset="0"/>
                <a:cs typeface="Times New Roman" panose="02020603050405020304" pitchFamily="18" charset="0"/>
              </a:rPr>
              <a:t>Available from https://</a:t>
            </a:r>
            <a:r>
              <a:rPr lang="en-US" sz="950" dirty="0" err="1">
                <a:latin typeface="Helvetica" pitchFamily="2" charset="0"/>
                <a:cs typeface="Times New Roman" panose="02020603050405020304" pitchFamily="18" charset="0"/>
              </a:rPr>
              <a:t>reader.elsevier.com</a:t>
            </a:r>
            <a:r>
              <a:rPr lang="en-US" sz="950" dirty="0">
                <a:latin typeface="Helvetica" pitchFamily="2" charset="0"/>
                <a:cs typeface="Times New Roman" panose="02020603050405020304" pitchFamily="18" charset="0"/>
              </a:rPr>
              <a:t>/reader/</a:t>
            </a:r>
            <a:r>
              <a:rPr lang="en-US" sz="950" dirty="0" err="1">
                <a:latin typeface="Helvetica" pitchFamily="2" charset="0"/>
                <a:cs typeface="Times New Roman" panose="02020603050405020304" pitchFamily="18" charset="0"/>
              </a:rPr>
              <a:t>sd</a:t>
            </a:r>
            <a:r>
              <a:rPr lang="en-US" sz="950" dirty="0">
                <a:latin typeface="Helvetica" pitchFamily="2" charset="0"/>
                <a:cs typeface="Times New Roman" panose="02020603050405020304" pitchFamily="18" charset="0"/>
              </a:rPr>
              <a:t>/</a:t>
            </a:r>
            <a:r>
              <a:rPr lang="en-US" sz="950" dirty="0" err="1">
                <a:latin typeface="Helvetica" pitchFamily="2" charset="0"/>
                <a:cs typeface="Times New Roman" panose="02020603050405020304" pitchFamily="18" charset="0"/>
              </a:rPr>
              <a:t>pii</a:t>
            </a:r>
            <a:r>
              <a:rPr lang="en-US" sz="950" dirty="0">
                <a:latin typeface="Helvetica" pitchFamily="2" charset="0"/>
                <a:cs typeface="Times New Roman" panose="02020603050405020304" pitchFamily="18" charset="0"/>
              </a:rPr>
              <a:t>/S0013935119306140?token=435839E629DDD063803843DB7E7BE552DDBB2DD7CF828F0CCF45D3FE9CBF75BCE12F7201AD2E7B1EFEC760D7E7ED240A</a:t>
            </a:r>
          </a:p>
        </p:txBody>
      </p:sp>
      <p:sp>
        <p:nvSpPr>
          <p:cNvPr id="11" name="TextBox 10">
            <a:extLst>
              <a:ext uri="{FF2B5EF4-FFF2-40B4-BE49-F238E27FC236}">
                <a16:creationId xmlns:a16="http://schemas.microsoft.com/office/drawing/2014/main" id="{8F505B47-4A73-DF49-82D8-01F9A9C67BBE}"/>
              </a:ext>
            </a:extLst>
          </p:cNvPr>
          <p:cNvSpPr txBox="1"/>
          <p:nvPr/>
        </p:nvSpPr>
        <p:spPr>
          <a:xfrm>
            <a:off x="327416" y="6715036"/>
            <a:ext cx="8806493" cy="530915"/>
          </a:xfrm>
          <a:prstGeom prst="rect">
            <a:avLst/>
          </a:prstGeom>
          <a:noFill/>
        </p:spPr>
        <p:txBody>
          <a:bodyPr wrap="square" rtlCol="0">
            <a:spAutoFit/>
          </a:bodyPr>
          <a:lstStyle/>
          <a:p>
            <a:r>
              <a:rPr lang="en-US" sz="950" dirty="0">
                <a:latin typeface="Helvetica" pitchFamily="2" charset="0"/>
                <a:cs typeface="Times New Roman" panose="02020603050405020304" pitchFamily="18" charset="0"/>
              </a:rPr>
              <a:t>**An R, Ji M, Yan H, Guan C. Impact of ambient air pollution on obesity: a systematic review. </a:t>
            </a:r>
            <a:r>
              <a:rPr lang="en-US" sz="950" dirty="0" err="1">
                <a:latin typeface="Helvetica" pitchFamily="2" charset="0"/>
                <a:cs typeface="Times New Roman" panose="02020603050405020304" pitchFamily="18" charset="0"/>
              </a:rPr>
              <a:t>Int</a:t>
            </a:r>
            <a:r>
              <a:rPr lang="en-US" sz="950" dirty="0">
                <a:latin typeface="Helvetica" pitchFamily="2" charset="0"/>
                <a:cs typeface="Times New Roman" panose="02020603050405020304" pitchFamily="18" charset="0"/>
              </a:rPr>
              <a:t> J </a:t>
            </a:r>
            <a:r>
              <a:rPr lang="en-US" sz="950" dirty="0" err="1">
                <a:latin typeface="Helvetica" pitchFamily="2" charset="0"/>
                <a:cs typeface="Times New Roman" panose="02020603050405020304" pitchFamily="18" charset="0"/>
              </a:rPr>
              <a:t>Obes</a:t>
            </a:r>
            <a:r>
              <a:rPr lang="en-US" sz="950" dirty="0">
                <a:latin typeface="Helvetica" pitchFamily="2" charset="0"/>
                <a:cs typeface="Times New Roman" panose="02020603050405020304" pitchFamily="18" charset="0"/>
              </a:rPr>
              <a:t> (</a:t>
            </a:r>
            <a:r>
              <a:rPr lang="en-US" sz="950" dirty="0" err="1">
                <a:latin typeface="Helvetica" pitchFamily="2" charset="0"/>
                <a:cs typeface="Times New Roman" panose="02020603050405020304" pitchFamily="18" charset="0"/>
              </a:rPr>
              <a:t>Lond</a:t>
            </a:r>
            <a:r>
              <a:rPr lang="en-US" sz="950" dirty="0">
                <a:latin typeface="Helvetica" pitchFamily="2" charset="0"/>
                <a:cs typeface="Times New Roman" panose="02020603050405020304" pitchFamily="18" charset="0"/>
              </a:rPr>
              <a:t>). 2018;42(6):1112–26. </a:t>
            </a:r>
          </a:p>
          <a:p>
            <a:r>
              <a:rPr lang="en-US" sz="950" dirty="0">
                <a:latin typeface="Helvetica" pitchFamily="2" charset="0"/>
                <a:cs typeface="Times New Roman" panose="02020603050405020304" pitchFamily="18" charset="0"/>
              </a:rPr>
              <a:t>Available from: https://</a:t>
            </a:r>
            <a:r>
              <a:rPr lang="en-US" sz="950" dirty="0" err="1">
                <a:latin typeface="Helvetica" pitchFamily="2" charset="0"/>
                <a:cs typeface="Times New Roman" panose="02020603050405020304" pitchFamily="18" charset="0"/>
              </a:rPr>
              <a:t>www.nature.com</a:t>
            </a:r>
            <a:r>
              <a:rPr lang="en-US" sz="950" dirty="0">
                <a:latin typeface="Helvetica" pitchFamily="2" charset="0"/>
                <a:cs typeface="Times New Roman" panose="02020603050405020304" pitchFamily="18" charset="0"/>
              </a:rPr>
              <a:t>/articles/s41366-018-0089-y</a:t>
            </a:r>
          </a:p>
          <a:p>
            <a:endParaRPr lang="en-US" sz="950" dirty="0">
              <a:latin typeface="Helvetica" pitchFamily="2" charset="0"/>
            </a:endParaRPr>
          </a:p>
        </p:txBody>
      </p:sp>
      <p:pic>
        <p:nvPicPr>
          <p:cNvPr id="12" name="Picture 11">
            <a:extLst>
              <a:ext uri="{FF2B5EF4-FFF2-40B4-BE49-F238E27FC236}">
                <a16:creationId xmlns:a16="http://schemas.microsoft.com/office/drawing/2014/main" id="{98C13BC3-E948-2C41-BFD7-FB70FCEEE056}"/>
              </a:ext>
            </a:extLst>
          </p:cNvPr>
          <p:cNvPicPr>
            <a:picLocks noChangeAspect="1"/>
          </p:cNvPicPr>
          <p:nvPr/>
        </p:nvPicPr>
        <p:blipFill rotWithShape="1">
          <a:blip r:embed="rId5">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13" name="Frame 12">
            <a:extLst>
              <a:ext uri="{FF2B5EF4-FFF2-40B4-BE49-F238E27FC236}">
                <a16:creationId xmlns:a16="http://schemas.microsoft.com/office/drawing/2014/main" id="{A0360F42-FC5B-F740-96F3-F85CA9E723FC}"/>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2274743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F79D3"/>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801EC0-CB86-D649-9983-C458943DAE9D}"/>
              </a:ext>
            </a:extLst>
          </p:cNvPr>
          <p:cNvSpPr txBox="1"/>
          <p:nvPr/>
        </p:nvSpPr>
        <p:spPr>
          <a:xfrm>
            <a:off x="8623300" y="2400300"/>
            <a:ext cx="2501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25144BE0-1329-6040-960E-89F824D864D6}"/>
              </a:ext>
            </a:extLst>
          </p:cNvPr>
          <p:cNvGraphicFramePr/>
          <p:nvPr>
            <p:extLst>
              <p:ext uri="{D42A27DB-BD31-4B8C-83A1-F6EECF244321}">
                <p14:modId xmlns:p14="http://schemas.microsoft.com/office/powerpoint/2010/main" val="3452283102"/>
              </p:ext>
            </p:extLst>
          </p:nvPr>
        </p:nvGraphicFramePr>
        <p:xfrm>
          <a:off x="3860806" y="1143001"/>
          <a:ext cx="7240588" cy="4523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F1A6DC02-E4FA-AD41-B5A3-265FDB029EFA}"/>
              </a:ext>
            </a:extLst>
          </p:cNvPr>
          <p:cNvSpPr txBox="1"/>
          <p:nvPr/>
        </p:nvSpPr>
        <p:spPr>
          <a:xfrm>
            <a:off x="11437543" y="1508377"/>
            <a:ext cx="615553" cy="4086225"/>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Helvetica" pitchFamily="2" charset="0"/>
                <a:cs typeface="Futura Medium" panose="020B0602020204020303" pitchFamily="34" charset="-79"/>
              </a:rPr>
              <a:t>Severity of effects</a:t>
            </a:r>
          </a:p>
        </p:txBody>
      </p:sp>
      <p:cxnSp>
        <p:nvCxnSpPr>
          <p:cNvPr id="8" name="Straight Arrow Connector 7">
            <a:extLst>
              <a:ext uri="{FF2B5EF4-FFF2-40B4-BE49-F238E27FC236}">
                <a16:creationId xmlns:a16="http://schemas.microsoft.com/office/drawing/2014/main" id="{B6F3E468-C3F8-BC4F-8203-B5E0032E960E}"/>
              </a:ext>
            </a:extLst>
          </p:cNvPr>
          <p:cNvCxnSpPr/>
          <p:nvPr/>
        </p:nvCxnSpPr>
        <p:spPr>
          <a:xfrm flipV="1">
            <a:off x="11358571" y="1457325"/>
            <a:ext cx="28573" cy="4086225"/>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6219C84-FDCB-7A49-A44E-CC138E26E772}"/>
              </a:ext>
            </a:extLst>
          </p:cNvPr>
          <p:cNvSpPr txBox="1"/>
          <p:nvPr/>
        </p:nvSpPr>
        <p:spPr>
          <a:xfrm>
            <a:off x="3860806" y="5781869"/>
            <a:ext cx="72405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Helvetica" pitchFamily="2" charset="0"/>
                <a:cs typeface="Futura Medium" panose="020B0602020204020303" pitchFamily="34" charset="-79"/>
              </a:rPr>
              <a:t>Proportion of population affected</a:t>
            </a:r>
          </a:p>
        </p:txBody>
      </p:sp>
      <p:cxnSp>
        <p:nvCxnSpPr>
          <p:cNvPr id="10" name="Straight Arrow Connector 9">
            <a:extLst>
              <a:ext uri="{FF2B5EF4-FFF2-40B4-BE49-F238E27FC236}">
                <a16:creationId xmlns:a16="http://schemas.microsoft.com/office/drawing/2014/main" id="{CCD86507-45E2-B142-8E6D-E3B11AF45735}"/>
              </a:ext>
            </a:extLst>
          </p:cNvPr>
          <p:cNvCxnSpPr/>
          <p:nvPr/>
        </p:nvCxnSpPr>
        <p:spPr>
          <a:xfrm flipV="1">
            <a:off x="3860806" y="6400800"/>
            <a:ext cx="7240588" cy="42863"/>
          </a:xfrm>
          <a:prstGeom prst="straightConnector1">
            <a:avLst/>
          </a:prstGeom>
          <a:ln w="57150">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D04DBB7-8404-6047-93DD-48395AE8E5E1}"/>
              </a:ext>
            </a:extLst>
          </p:cNvPr>
          <p:cNvSpPr txBox="1"/>
          <p:nvPr/>
        </p:nvSpPr>
        <p:spPr>
          <a:xfrm>
            <a:off x="2401872" y="1531407"/>
            <a:ext cx="615553" cy="3795183"/>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Helvetica" pitchFamily="2" charset="0"/>
                <a:cs typeface="Futura Medium" panose="020B0602020204020303" pitchFamily="34" charset="-79"/>
              </a:rPr>
              <a:t>Magnitude of impact</a:t>
            </a:r>
          </a:p>
        </p:txBody>
      </p:sp>
      <p:cxnSp>
        <p:nvCxnSpPr>
          <p:cNvPr id="12" name="Straight Arrow Connector 11">
            <a:extLst>
              <a:ext uri="{FF2B5EF4-FFF2-40B4-BE49-F238E27FC236}">
                <a16:creationId xmlns:a16="http://schemas.microsoft.com/office/drawing/2014/main" id="{FBBCEAB4-EF9C-E046-9021-EFD98BE79CFD}"/>
              </a:ext>
            </a:extLst>
          </p:cNvPr>
          <p:cNvCxnSpPr/>
          <p:nvPr/>
        </p:nvCxnSpPr>
        <p:spPr>
          <a:xfrm>
            <a:off x="3146014" y="1385887"/>
            <a:ext cx="0" cy="4086225"/>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3AA79FF-B116-7A49-9E1E-3E96D2EAEBCA}"/>
              </a:ext>
            </a:extLst>
          </p:cNvPr>
          <p:cNvSpPr txBox="1"/>
          <p:nvPr/>
        </p:nvSpPr>
        <p:spPr>
          <a:xfrm>
            <a:off x="3725628" y="343269"/>
            <a:ext cx="75109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chemeClr val="bg1"/>
                </a:solidFill>
                <a:latin typeface="Helvetica" pitchFamily="2" charset="0"/>
                <a:cs typeface="Futura Medium" panose="020B0602020204020303" pitchFamily="34" charset="-79"/>
              </a:rPr>
              <a:t>Air Pollution And Its Effects</a:t>
            </a:r>
          </a:p>
        </p:txBody>
      </p:sp>
      <p:sp>
        <p:nvSpPr>
          <p:cNvPr id="14" name="Rectangle 13">
            <a:extLst>
              <a:ext uri="{FF2B5EF4-FFF2-40B4-BE49-F238E27FC236}">
                <a16:creationId xmlns:a16="http://schemas.microsoft.com/office/drawing/2014/main" id="{4C1C0C1E-C8F3-9D40-9E0D-39BA0CFDBC3C}"/>
              </a:ext>
            </a:extLst>
          </p:cNvPr>
          <p:cNvSpPr/>
          <p:nvPr/>
        </p:nvSpPr>
        <p:spPr>
          <a:xfrm>
            <a:off x="5497919" y="1519634"/>
            <a:ext cx="130676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Helvetica" pitchFamily="2" charset="0"/>
              </a:rPr>
              <a:t>~ 7 Million</a:t>
            </a:r>
            <a:endParaRPr kumimoji="0" lang="en-GB" sz="1800" b="1" i="0" u="none" strike="noStrike" kern="1200" cap="none" spc="0" normalizeH="0" baseline="0" noProof="0" dirty="0">
              <a:ln>
                <a:noFill/>
              </a:ln>
              <a:solidFill>
                <a:prstClr val="white"/>
              </a:solidFill>
              <a:effectLst/>
              <a:uLnTx/>
              <a:uFillTx/>
              <a:latin typeface="Helvetica" pitchFamily="2" charset="0"/>
            </a:endParaRPr>
          </a:p>
        </p:txBody>
      </p:sp>
      <p:sp>
        <p:nvSpPr>
          <p:cNvPr id="15" name="Rectangle 14">
            <a:extLst>
              <a:ext uri="{FF2B5EF4-FFF2-40B4-BE49-F238E27FC236}">
                <a16:creationId xmlns:a16="http://schemas.microsoft.com/office/drawing/2014/main" id="{66537EE3-5944-2540-B755-9D2CEFFF1245}"/>
              </a:ext>
            </a:extLst>
          </p:cNvPr>
          <p:cNvSpPr/>
          <p:nvPr/>
        </p:nvSpPr>
        <p:spPr>
          <a:xfrm>
            <a:off x="3772273" y="3137207"/>
            <a:ext cx="191174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Helvetica" pitchFamily="2" charset="0"/>
              </a:rPr>
              <a:t>Tens of Millions</a:t>
            </a:r>
            <a:endParaRPr kumimoji="0" lang="en-GB" sz="1800" b="1" i="0" u="none" strike="noStrike" kern="1200" cap="none" spc="0" normalizeH="0" baseline="0" noProof="0" dirty="0">
              <a:ln>
                <a:noFill/>
              </a:ln>
              <a:solidFill>
                <a:prstClr val="white"/>
              </a:solidFill>
              <a:effectLst/>
              <a:uLnTx/>
              <a:uFillTx/>
              <a:latin typeface="Helvetica" pitchFamily="2" charset="0"/>
            </a:endParaRPr>
          </a:p>
        </p:txBody>
      </p:sp>
      <p:sp>
        <p:nvSpPr>
          <p:cNvPr id="16" name="Rectangle 15">
            <a:extLst>
              <a:ext uri="{FF2B5EF4-FFF2-40B4-BE49-F238E27FC236}">
                <a16:creationId xmlns:a16="http://schemas.microsoft.com/office/drawing/2014/main" id="{31FA7345-96D1-8245-9A71-5F05897E54CF}"/>
              </a:ext>
            </a:extLst>
          </p:cNvPr>
          <p:cNvSpPr/>
          <p:nvPr/>
        </p:nvSpPr>
        <p:spPr>
          <a:xfrm>
            <a:off x="3260523" y="4769003"/>
            <a:ext cx="10182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bg1"/>
                </a:solidFill>
                <a:latin typeface="Helvetica" pitchFamily="2" charset="0"/>
              </a:rPr>
              <a:t>Billions</a:t>
            </a:r>
            <a:endParaRPr kumimoji="0" lang="en-GB" sz="1800" b="1" i="0" u="none" strike="noStrike" kern="1200" cap="none" spc="0" normalizeH="0" baseline="0" noProof="0" dirty="0">
              <a:ln>
                <a:noFill/>
              </a:ln>
              <a:solidFill>
                <a:schemeClr val="bg1"/>
              </a:solidFill>
              <a:effectLst/>
              <a:uLnTx/>
              <a:uFillTx/>
              <a:latin typeface="Helvetica" pitchFamily="2" charset="0"/>
            </a:endParaRPr>
          </a:p>
        </p:txBody>
      </p:sp>
      <p:pic>
        <p:nvPicPr>
          <p:cNvPr id="22" name="Picture 21">
            <a:extLst>
              <a:ext uri="{FF2B5EF4-FFF2-40B4-BE49-F238E27FC236}">
                <a16:creationId xmlns:a16="http://schemas.microsoft.com/office/drawing/2014/main" id="{42F33A9A-5CD0-7440-9B84-D589A1E207B8}"/>
              </a:ext>
            </a:extLst>
          </p:cNvPr>
          <p:cNvPicPr>
            <a:picLocks noChangeAspect="1"/>
          </p:cNvPicPr>
          <p:nvPr/>
        </p:nvPicPr>
        <p:blipFill rotWithShape="1">
          <a:blip r:embed="rId7">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23" name="Frame 22">
            <a:extLst>
              <a:ext uri="{FF2B5EF4-FFF2-40B4-BE49-F238E27FC236}">
                <a16:creationId xmlns:a16="http://schemas.microsoft.com/office/drawing/2014/main" id="{FEA95FE6-B9BA-6F4D-9AEF-D4332D2CD2CC}"/>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2502725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195BB3-D3C7-CC49-A88A-AF540F010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600" y="550670"/>
            <a:ext cx="8592969" cy="6210656"/>
          </a:xfrm>
          <a:prstGeom prst="rect">
            <a:avLst/>
          </a:prstGeom>
        </p:spPr>
      </p:pic>
      <p:pic>
        <p:nvPicPr>
          <p:cNvPr id="22" name="Picture 21">
            <a:extLst>
              <a:ext uri="{FF2B5EF4-FFF2-40B4-BE49-F238E27FC236}">
                <a16:creationId xmlns:a16="http://schemas.microsoft.com/office/drawing/2014/main" id="{42F33A9A-5CD0-7440-9B84-D589A1E207B8}"/>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23" name="Frame 22">
            <a:extLst>
              <a:ext uri="{FF2B5EF4-FFF2-40B4-BE49-F238E27FC236}">
                <a16:creationId xmlns:a16="http://schemas.microsoft.com/office/drawing/2014/main" id="{FEA95FE6-B9BA-6F4D-9AEF-D4332D2CD2CC}"/>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TextBox 16">
            <a:extLst>
              <a:ext uri="{FF2B5EF4-FFF2-40B4-BE49-F238E27FC236}">
                <a16:creationId xmlns:a16="http://schemas.microsoft.com/office/drawing/2014/main" id="{B0F7E282-37ED-5349-8691-A943B8712861}"/>
              </a:ext>
            </a:extLst>
          </p:cNvPr>
          <p:cNvSpPr txBox="1"/>
          <p:nvPr/>
        </p:nvSpPr>
        <p:spPr>
          <a:xfrm>
            <a:off x="3711055" y="140490"/>
            <a:ext cx="6622327" cy="646331"/>
          </a:xfrm>
          <a:prstGeom prst="rect">
            <a:avLst/>
          </a:prstGeom>
          <a:noFill/>
        </p:spPr>
        <p:txBody>
          <a:bodyPr wrap="none" rtlCol="0">
            <a:spAutoFit/>
          </a:bodyPr>
          <a:lstStyle/>
          <a:p>
            <a:pPr algn="ctr"/>
            <a:r>
              <a:rPr lang="en-US" sz="3600" b="1" dirty="0">
                <a:solidFill>
                  <a:schemeClr val="tx1">
                    <a:lumMod val="75000"/>
                    <a:lumOff val="25000"/>
                  </a:schemeClr>
                </a:solidFill>
                <a:latin typeface="Helvetica" pitchFamily="2" charset="0"/>
                <a:cs typeface="Futura Medium" panose="020B0602020204020303" pitchFamily="34" charset="-79"/>
              </a:rPr>
              <a:t>Common Causes of Pollution</a:t>
            </a:r>
          </a:p>
        </p:txBody>
      </p:sp>
      <p:sp>
        <p:nvSpPr>
          <p:cNvPr id="19" name="TextBox 18">
            <a:extLst>
              <a:ext uri="{FF2B5EF4-FFF2-40B4-BE49-F238E27FC236}">
                <a16:creationId xmlns:a16="http://schemas.microsoft.com/office/drawing/2014/main" id="{F5BEA27C-6085-6A46-8E02-9FDA90073784}"/>
              </a:ext>
            </a:extLst>
          </p:cNvPr>
          <p:cNvSpPr txBox="1"/>
          <p:nvPr/>
        </p:nvSpPr>
        <p:spPr>
          <a:xfrm>
            <a:off x="8331200" y="6935355"/>
            <a:ext cx="4876800" cy="230832"/>
          </a:xfrm>
          <a:prstGeom prst="rect">
            <a:avLst/>
          </a:prstGeom>
          <a:noFill/>
        </p:spPr>
        <p:txBody>
          <a:bodyPr wrap="square" rtlCol="0">
            <a:spAutoFit/>
          </a:bodyPr>
          <a:lstStyle/>
          <a:p>
            <a:r>
              <a:rPr lang="en-IN" sz="900" dirty="0">
                <a:solidFill>
                  <a:schemeClr val="tx1">
                    <a:lumMod val="65000"/>
                    <a:lumOff val="35000"/>
                  </a:schemeClr>
                </a:solidFill>
              </a:rPr>
              <a:t>Picture Source: Every Breath Counts report for Climate Trends, compiled by Bahar Dutt</a:t>
            </a:r>
          </a:p>
        </p:txBody>
      </p:sp>
    </p:spTree>
    <p:extLst>
      <p:ext uri="{BB962C8B-B14F-4D97-AF65-F5344CB8AC3E}">
        <p14:creationId xmlns:p14="http://schemas.microsoft.com/office/powerpoint/2010/main" val="479450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2F33A9A-5CD0-7440-9B84-D589A1E207B8}"/>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23" name="Frame 22">
            <a:extLst>
              <a:ext uri="{FF2B5EF4-FFF2-40B4-BE49-F238E27FC236}">
                <a16:creationId xmlns:a16="http://schemas.microsoft.com/office/drawing/2014/main" id="{FEA95FE6-B9BA-6F4D-9AEF-D4332D2CD2CC}"/>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 name="Picture 2">
            <a:extLst>
              <a:ext uri="{FF2B5EF4-FFF2-40B4-BE49-F238E27FC236}">
                <a16:creationId xmlns:a16="http://schemas.microsoft.com/office/drawing/2014/main" id="{209D90B3-CD88-0149-9D4B-D085983B8CC8}"/>
              </a:ext>
            </a:extLst>
          </p:cNvPr>
          <p:cNvPicPr>
            <a:picLocks noChangeAspect="1"/>
          </p:cNvPicPr>
          <p:nvPr/>
        </p:nvPicPr>
        <p:blipFill rotWithShape="1">
          <a:blip r:embed="rId4">
            <a:extLst>
              <a:ext uri="{28A0092B-C50C-407E-A947-70E740481C1C}">
                <a14:useLocalDpi xmlns:a14="http://schemas.microsoft.com/office/drawing/2010/main" val="0"/>
              </a:ext>
            </a:extLst>
          </a:blip>
          <a:srcRect l="10995" t="53626" r="2615"/>
          <a:stretch/>
        </p:blipFill>
        <p:spPr>
          <a:xfrm>
            <a:off x="802142" y="1328348"/>
            <a:ext cx="5471658" cy="2795907"/>
          </a:xfrm>
          <a:prstGeom prst="rect">
            <a:avLst/>
          </a:prstGeom>
        </p:spPr>
      </p:pic>
      <p:sp>
        <p:nvSpPr>
          <p:cNvPr id="13" name="TextBox 12">
            <a:extLst>
              <a:ext uri="{FF2B5EF4-FFF2-40B4-BE49-F238E27FC236}">
                <a16:creationId xmlns:a16="http://schemas.microsoft.com/office/drawing/2014/main" id="{16A918AF-3F23-E845-B4A6-EDB84A15383A}"/>
              </a:ext>
            </a:extLst>
          </p:cNvPr>
          <p:cNvSpPr txBox="1"/>
          <p:nvPr/>
        </p:nvSpPr>
        <p:spPr>
          <a:xfrm>
            <a:off x="8331200" y="6935355"/>
            <a:ext cx="4876800" cy="230832"/>
          </a:xfrm>
          <a:prstGeom prst="rect">
            <a:avLst/>
          </a:prstGeom>
          <a:noFill/>
        </p:spPr>
        <p:txBody>
          <a:bodyPr wrap="square" rtlCol="0">
            <a:spAutoFit/>
          </a:bodyPr>
          <a:lstStyle/>
          <a:p>
            <a:r>
              <a:rPr lang="en-IN" sz="900" dirty="0">
                <a:solidFill>
                  <a:schemeClr val="tx1">
                    <a:lumMod val="65000"/>
                    <a:lumOff val="35000"/>
                  </a:schemeClr>
                </a:solidFill>
              </a:rPr>
              <a:t>Picture Source: Every Breath Counts report for Climate Trends, compiled by Bahar Dutt</a:t>
            </a:r>
          </a:p>
        </p:txBody>
      </p:sp>
      <p:pic>
        <p:nvPicPr>
          <p:cNvPr id="10" name="Picture 9">
            <a:extLst>
              <a:ext uri="{FF2B5EF4-FFF2-40B4-BE49-F238E27FC236}">
                <a16:creationId xmlns:a16="http://schemas.microsoft.com/office/drawing/2014/main" id="{0892F1A5-24F8-F442-8BFF-8C016A795949}"/>
              </a:ext>
            </a:extLst>
          </p:cNvPr>
          <p:cNvPicPr>
            <a:picLocks noChangeAspect="1"/>
          </p:cNvPicPr>
          <p:nvPr/>
        </p:nvPicPr>
        <p:blipFill rotWithShape="1">
          <a:blip r:embed="rId5">
            <a:extLst>
              <a:ext uri="{28A0092B-C50C-407E-A947-70E740481C1C}">
                <a14:useLocalDpi xmlns:a14="http://schemas.microsoft.com/office/drawing/2010/main" val="0"/>
              </a:ext>
            </a:extLst>
          </a:blip>
          <a:srcRect t="11676" b="4672"/>
          <a:stretch/>
        </p:blipFill>
        <p:spPr>
          <a:xfrm>
            <a:off x="1135241" y="4508049"/>
            <a:ext cx="10734315" cy="2061942"/>
          </a:xfrm>
          <a:prstGeom prst="rect">
            <a:avLst/>
          </a:prstGeom>
        </p:spPr>
      </p:pic>
      <p:pic>
        <p:nvPicPr>
          <p:cNvPr id="9" name="Picture 8">
            <a:extLst>
              <a:ext uri="{FF2B5EF4-FFF2-40B4-BE49-F238E27FC236}">
                <a16:creationId xmlns:a16="http://schemas.microsoft.com/office/drawing/2014/main" id="{CEA81CB2-FB95-CF4A-ABF5-88384E7C8BF4}"/>
              </a:ext>
            </a:extLst>
          </p:cNvPr>
          <p:cNvPicPr>
            <a:picLocks noChangeAspect="1"/>
          </p:cNvPicPr>
          <p:nvPr/>
        </p:nvPicPr>
        <p:blipFill rotWithShape="1">
          <a:blip r:embed="rId4">
            <a:extLst>
              <a:ext uri="{28A0092B-C50C-407E-A947-70E740481C1C}">
                <a14:useLocalDpi xmlns:a14="http://schemas.microsoft.com/office/drawing/2010/main" val="0"/>
              </a:ext>
            </a:extLst>
          </a:blip>
          <a:srcRect l="10995" t="5860" r="2615" b="45325"/>
          <a:stretch/>
        </p:blipFill>
        <p:spPr>
          <a:xfrm>
            <a:off x="6883399" y="1277906"/>
            <a:ext cx="5385600" cy="2896790"/>
          </a:xfrm>
          <a:prstGeom prst="rect">
            <a:avLst/>
          </a:prstGeom>
        </p:spPr>
      </p:pic>
      <p:sp>
        <p:nvSpPr>
          <p:cNvPr id="12" name="TextBox 11">
            <a:extLst>
              <a:ext uri="{FF2B5EF4-FFF2-40B4-BE49-F238E27FC236}">
                <a16:creationId xmlns:a16="http://schemas.microsoft.com/office/drawing/2014/main" id="{91A09FDD-C6FB-E743-A944-F8EC742BB955}"/>
              </a:ext>
            </a:extLst>
          </p:cNvPr>
          <p:cNvSpPr txBox="1"/>
          <p:nvPr/>
        </p:nvSpPr>
        <p:spPr>
          <a:xfrm>
            <a:off x="3711055" y="140490"/>
            <a:ext cx="6622327" cy="646331"/>
          </a:xfrm>
          <a:prstGeom prst="rect">
            <a:avLst/>
          </a:prstGeom>
          <a:noFill/>
        </p:spPr>
        <p:txBody>
          <a:bodyPr wrap="none" rtlCol="0">
            <a:spAutoFit/>
          </a:bodyPr>
          <a:lstStyle/>
          <a:p>
            <a:pPr algn="ctr"/>
            <a:r>
              <a:rPr lang="en-US" sz="3600" b="1" dirty="0">
                <a:solidFill>
                  <a:schemeClr val="tx1">
                    <a:lumMod val="75000"/>
                    <a:lumOff val="25000"/>
                  </a:schemeClr>
                </a:solidFill>
                <a:latin typeface="Helvetica" pitchFamily="2" charset="0"/>
                <a:cs typeface="Futura Medium" panose="020B0602020204020303" pitchFamily="34" charset="-79"/>
              </a:rPr>
              <a:t>Common Causes of Pollution</a:t>
            </a:r>
          </a:p>
        </p:txBody>
      </p:sp>
    </p:spTree>
    <p:extLst>
      <p:ext uri="{BB962C8B-B14F-4D97-AF65-F5344CB8AC3E}">
        <p14:creationId xmlns:p14="http://schemas.microsoft.com/office/powerpoint/2010/main" val="3996787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F39F5A-9CED-EB48-ADF7-D77461206C46}"/>
              </a:ext>
            </a:extLst>
          </p:cNvPr>
          <p:cNvPicPr>
            <a:picLocks noChangeAspect="1"/>
          </p:cNvPicPr>
          <p:nvPr/>
        </p:nvPicPr>
        <p:blipFill rotWithShape="1">
          <a:blip r:embed="rId2">
            <a:extLst>
              <a:ext uri="{28A0092B-C50C-407E-A947-70E740481C1C}">
                <a14:useLocalDpi xmlns:a14="http://schemas.microsoft.com/office/drawing/2010/main" val="0"/>
              </a:ext>
            </a:extLst>
          </a:blip>
          <a:srcRect t="48147"/>
          <a:stretch/>
        </p:blipFill>
        <p:spPr>
          <a:xfrm>
            <a:off x="6121400" y="1152185"/>
            <a:ext cx="6415893" cy="2917515"/>
          </a:xfrm>
          <a:prstGeom prst="rect">
            <a:avLst/>
          </a:prstGeom>
        </p:spPr>
      </p:pic>
      <p:pic>
        <p:nvPicPr>
          <p:cNvPr id="9" name="Picture 8">
            <a:extLst>
              <a:ext uri="{FF2B5EF4-FFF2-40B4-BE49-F238E27FC236}">
                <a16:creationId xmlns:a16="http://schemas.microsoft.com/office/drawing/2014/main" id="{AAD93126-C382-C845-A779-C5504342B25B}"/>
              </a:ext>
            </a:extLst>
          </p:cNvPr>
          <p:cNvPicPr>
            <a:picLocks noChangeAspect="1"/>
          </p:cNvPicPr>
          <p:nvPr/>
        </p:nvPicPr>
        <p:blipFill rotWithShape="1">
          <a:blip r:embed="rId2">
            <a:extLst>
              <a:ext uri="{28A0092B-C50C-407E-A947-70E740481C1C}">
                <a14:useLocalDpi xmlns:a14="http://schemas.microsoft.com/office/drawing/2010/main" val="0"/>
              </a:ext>
            </a:extLst>
          </a:blip>
          <a:srcRect b="49324"/>
          <a:stretch/>
        </p:blipFill>
        <p:spPr>
          <a:xfrm>
            <a:off x="151502" y="1305928"/>
            <a:ext cx="6400800" cy="2844599"/>
          </a:xfrm>
          <a:prstGeom prst="rect">
            <a:avLst/>
          </a:prstGeom>
        </p:spPr>
      </p:pic>
      <p:pic>
        <p:nvPicPr>
          <p:cNvPr id="22" name="Picture 21">
            <a:extLst>
              <a:ext uri="{FF2B5EF4-FFF2-40B4-BE49-F238E27FC236}">
                <a16:creationId xmlns:a16="http://schemas.microsoft.com/office/drawing/2014/main" id="{42F33A9A-5CD0-7440-9B84-D589A1E207B8}"/>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23" name="Frame 22">
            <a:extLst>
              <a:ext uri="{FF2B5EF4-FFF2-40B4-BE49-F238E27FC236}">
                <a16:creationId xmlns:a16="http://schemas.microsoft.com/office/drawing/2014/main" id="{FEA95FE6-B9BA-6F4D-9AEF-D4332D2CD2CC}"/>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 name="TextBox 12">
            <a:extLst>
              <a:ext uri="{FF2B5EF4-FFF2-40B4-BE49-F238E27FC236}">
                <a16:creationId xmlns:a16="http://schemas.microsoft.com/office/drawing/2014/main" id="{16A918AF-3F23-E845-B4A6-EDB84A15383A}"/>
              </a:ext>
            </a:extLst>
          </p:cNvPr>
          <p:cNvSpPr txBox="1"/>
          <p:nvPr/>
        </p:nvSpPr>
        <p:spPr>
          <a:xfrm>
            <a:off x="8331200" y="6935355"/>
            <a:ext cx="4876800" cy="230832"/>
          </a:xfrm>
          <a:prstGeom prst="rect">
            <a:avLst/>
          </a:prstGeom>
          <a:noFill/>
        </p:spPr>
        <p:txBody>
          <a:bodyPr wrap="square" rtlCol="0">
            <a:spAutoFit/>
          </a:bodyPr>
          <a:lstStyle/>
          <a:p>
            <a:r>
              <a:rPr lang="en-IN" sz="900" dirty="0">
                <a:solidFill>
                  <a:schemeClr val="tx1">
                    <a:lumMod val="65000"/>
                    <a:lumOff val="35000"/>
                  </a:schemeClr>
                </a:solidFill>
              </a:rPr>
              <a:t>Picture Source: Every Breath Counts report for Climate Trends, compiled by Bahar Dutt</a:t>
            </a:r>
          </a:p>
        </p:txBody>
      </p:sp>
      <p:sp>
        <p:nvSpPr>
          <p:cNvPr id="12" name="TextBox 11">
            <a:extLst>
              <a:ext uri="{FF2B5EF4-FFF2-40B4-BE49-F238E27FC236}">
                <a16:creationId xmlns:a16="http://schemas.microsoft.com/office/drawing/2014/main" id="{988F1729-4102-0C49-9BD6-798D366B3F6B}"/>
              </a:ext>
            </a:extLst>
          </p:cNvPr>
          <p:cNvSpPr txBox="1"/>
          <p:nvPr/>
        </p:nvSpPr>
        <p:spPr>
          <a:xfrm>
            <a:off x="3711055" y="140490"/>
            <a:ext cx="6622327" cy="646331"/>
          </a:xfrm>
          <a:prstGeom prst="rect">
            <a:avLst/>
          </a:prstGeom>
          <a:noFill/>
        </p:spPr>
        <p:txBody>
          <a:bodyPr wrap="none" rtlCol="0">
            <a:spAutoFit/>
          </a:bodyPr>
          <a:lstStyle/>
          <a:p>
            <a:pPr algn="ctr"/>
            <a:r>
              <a:rPr lang="en-US" sz="3600" b="1" dirty="0">
                <a:solidFill>
                  <a:schemeClr val="tx1">
                    <a:lumMod val="75000"/>
                    <a:lumOff val="25000"/>
                  </a:schemeClr>
                </a:solidFill>
                <a:latin typeface="Helvetica" pitchFamily="2" charset="0"/>
                <a:cs typeface="Futura Medium" panose="020B0602020204020303" pitchFamily="34" charset="-79"/>
              </a:rPr>
              <a:t>Common Causes of Pollution</a:t>
            </a:r>
          </a:p>
        </p:txBody>
      </p:sp>
      <p:pic>
        <p:nvPicPr>
          <p:cNvPr id="14" name="Picture 13">
            <a:extLst>
              <a:ext uri="{FF2B5EF4-FFF2-40B4-BE49-F238E27FC236}">
                <a16:creationId xmlns:a16="http://schemas.microsoft.com/office/drawing/2014/main" id="{8DDD9F22-3263-644E-93F4-1452D7D536B9}"/>
              </a:ext>
            </a:extLst>
          </p:cNvPr>
          <p:cNvPicPr>
            <a:picLocks noChangeAspect="1"/>
          </p:cNvPicPr>
          <p:nvPr/>
        </p:nvPicPr>
        <p:blipFill rotWithShape="1">
          <a:blip r:embed="rId4">
            <a:extLst>
              <a:ext uri="{28A0092B-C50C-407E-A947-70E740481C1C}">
                <a14:useLocalDpi xmlns:a14="http://schemas.microsoft.com/office/drawing/2010/main" val="0"/>
              </a:ext>
            </a:extLst>
          </a:blip>
          <a:srcRect t="11676" b="4672"/>
          <a:stretch/>
        </p:blipFill>
        <p:spPr>
          <a:xfrm>
            <a:off x="1135241" y="4508049"/>
            <a:ext cx="10734315" cy="2061942"/>
          </a:xfrm>
          <a:prstGeom prst="rect">
            <a:avLst/>
          </a:prstGeom>
        </p:spPr>
      </p:pic>
    </p:spTree>
    <p:extLst>
      <p:ext uri="{BB962C8B-B14F-4D97-AF65-F5344CB8AC3E}">
        <p14:creationId xmlns:p14="http://schemas.microsoft.com/office/powerpoint/2010/main" val="2882319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2F33A9A-5CD0-7440-9B84-D589A1E207B8}"/>
              </a:ext>
            </a:extLst>
          </p:cNvPr>
          <p:cNvPicPr>
            <a:picLocks noChangeAspect="1"/>
          </p:cNvPicPr>
          <p:nvPr/>
        </p:nvPicPr>
        <p:blipFill rotWithShape="1">
          <a:blip r:embed="rId2">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23" name="Frame 22">
            <a:extLst>
              <a:ext uri="{FF2B5EF4-FFF2-40B4-BE49-F238E27FC236}">
                <a16:creationId xmlns:a16="http://schemas.microsoft.com/office/drawing/2014/main" id="{FEA95FE6-B9BA-6F4D-9AEF-D4332D2CD2CC}"/>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 name="Rectangle 8">
            <a:extLst>
              <a:ext uri="{FF2B5EF4-FFF2-40B4-BE49-F238E27FC236}">
                <a16:creationId xmlns:a16="http://schemas.microsoft.com/office/drawing/2014/main" id="{3DF80663-0F3E-3645-B8E3-1DB2419AE1F5}"/>
              </a:ext>
            </a:extLst>
          </p:cNvPr>
          <p:cNvSpPr/>
          <p:nvPr/>
        </p:nvSpPr>
        <p:spPr>
          <a:xfrm>
            <a:off x="2387600" y="379778"/>
            <a:ext cx="9626984" cy="1200329"/>
          </a:xfrm>
          <a:prstGeom prst="rect">
            <a:avLst/>
          </a:prstGeom>
        </p:spPr>
        <p:txBody>
          <a:bodyPr wrap="square">
            <a:spAutoFit/>
          </a:bodyPr>
          <a:lstStyle/>
          <a:p>
            <a:pPr algn="ctr"/>
            <a:r>
              <a:rPr lang="en-GB" sz="3600" b="1" dirty="0">
                <a:solidFill>
                  <a:schemeClr val="tx1">
                    <a:lumMod val="75000"/>
                    <a:lumOff val="25000"/>
                  </a:schemeClr>
                </a:solidFill>
                <a:latin typeface="Helvetica" pitchFamily="2" charset="0"/>
                <a:cs typeface="Futura Medium" panose="020B0602020204020303" pitchFamily="34" charset="-79"/>
              </a:rPr>
              <a:t>What To Do When The Air Pollution Levels Are High?</a:t>
            </a:r>
            <a:endParaRPr lang="en-IN" sz="3600" b="1" dirty="0">
              <a:solidFill>
                <a:schemeClr val="tx1">
                  <a:lumMod val="75000"/>
                  <a:lumOff val="25000"/>
                </a:schemeClr>
              </a:solidFill>
              <a:latin typeface="Helvetica" pitchFamily="2" charset="0"/>
              <a:cs typeface="Futura Medium" panose="020B0602020204020303" pitchFamily="34" charset="-79"/>
            </a:endParaRPr>
          </a:p>
        </p:txBody>
      </p:sp>
      <p:sp>
        <p:nvSpPr>
          <p:cNvPr id="12" name="Rectangle 11">
            <a:extLst>
              <a:ext uri="{FF2B5EF4-FFF2-40B4-BE49-F238E27FC236}">
                <a16:creationId xmlns:a16="http://schemas.microsoft.com/office/drawing/2014/main" id="{57B9E0FD-3D85-794C-901B-90748B10A51F}"/>
              </a:ext>
            </a:extLst>
          </p:cNvPr>
          <p:cNvSpPr/>
          <p:nvPr/>
        </p:nvSpPr>
        <p:spPr>
          <a:xfrm>
            <a:off x="1701800" y="1917227"/>
            <a:ext cx="10154361" cy="6132704"/>
          </a:xfrm>
          <a:prstGeom prst="rect">
            <a:avLst/>
          </a:prstGeom>
        </p:spPr>
        <p:txBody>
          <a:bodyPr wrap="square">
            <a:spAutoFit/>
          </a:bodyPr>
          <a:lstStyle/>
          <a:p>
            <a:pPr marL="342900" indent="-342900">
              <a:lnSpc>
                <a:spcPct val="150000"/>
              </a:lnSpc>
              <a:buFont typeface="Arial" panose="020B0604020202020204" pitchFamily="34" charset="0"/>
              <a:buChar char="•"/>
            </a:pPr>
            <a:r>
              <a:rPr lang="en-IN" sz="2400" dirty="0">
                <a:solidFill>
                  <a:schemeClr val="tx1">
                    <a:lumMod val="75000"/>
                    <a:lumOff val="25000"/>
                  </a:schemeClr>
                </a:solidFill>
                <a:latin typeface="Helvetica" pitchFamily="2" charset="0"/>
              </a:rPr>
              <a:t>Avoid any outdoor activities</a:t>
            </a:r>
          </a:p>
          <a:p>
            <a:pPr marL="342900" indent="-342900">
              <a:lnSpc>
                <a:spcPct val="150000"/>
              </a:lnSpc>
              <a:buFont typeface="Arial" panose="020B0604020202020204" pitchFamily="34" charset="0"/>
              <a:buChar char="•"/>
            </a:pPr>
            <a:r>
              <a:rPr lang="en-IN" sz="2400" dirty="0">
                <a:solidFill>
                  <a:schemeClr val="tx1">
                    <a:lumMod val="75000"/>
                    <a:lumOff val="25000"/>
                  </a:schemeClr>
                </a:solidFill>
                <a:latin typeface="Helvetica" pitchFamily="2" charset="0"/>
              </a:rPr>
              <a:t>Use N 95 Masks (simple Surgical / Cloth masks are not useful)</a:t>
            </a:r>
          </a:p>
          <a:p>
            <a:pPr marL="342900" indent="-342900">
              <a:lnSpc>
                <a:spcPct val="150000"/>
              </a:lnSpc>
              <a:buFont typeface="Arial" panose="020B0604020202020204" pitchFamily="34" charset="0"/>
              <a:buChar char="•"/>
            </a:pPr>
            <a:r>
              <a:rPr lang="en-IN" sz="2400" dirty="0">
                <a:solidFill>
                  <a:schemeClr val="tx1">
                    <a:lumMod val="75000"/>
                    <a:lumOff val="25000"/>
                  </a:schemeClr>
                </a:solidFill>
                <a:latin typeface="Helvetica" pitchFamily="2" charset="0"/>
              </a:rPr>
              <a:t>Drink plenty of water and stay hydrated</a:t>
            </a:r>
          </a:p>
          <a:p>
            <a:pPr marL="342900" indent="-342900">
              <a:lnSpc>
                <a:spcPct val="150000"/>
              </a:lnSpc>
              <a:buFont typeface="Arial" panose="020B0604020202020204" pitchFamily="34" charset="0"/>
              <a:buChar char="•"/>
            </a:pPr>
            <a:r>
              <a:rPr lang="en-IN" sz="2400" dirty="0">
                <a:solidFill>
                  <a:schemeClr val="tx1">
                    <a:lumMod val="75000"/>
                    <a:lumOff val="25000"/>
                  </a:schemeClr>
                </a:solidFill>
                <a:latin typeface="Helvetica" pitchFamily="2" charset="0"/>
              </a:rPr>
              <a:t>Consume more Vitamin C rich foods</a:t>
            </a:r>
          </a:p>
          <a:p>
            <a:pPr marL="342900" indent="-342900">
              <a:lnSpc>
                <a:spcPct val="150000"/>
              </a:lnSpc>
              <a:buFont typeface="Arial" panose="020B0604020202020204" pitchFamily="34" charset="0"/>
              <a:buChar char="•"/>
            </a:pPr>
            <a:r>
              <a:rPr lang="en-IN" sz="2400" dirty="0">
                <a:solidFill>
                  <a:schemeClr val="tx1">
                    <a:lumMod val="75000"/>
                    <a:lumOff val="25000"/>
                  </a:schemeClr>
                </a:solidFill>
                <a:latin typeface="Helvetica" pitchFamily="2" charset="0"/>
              </a:rPr>
              <a:t>In case of burning or irritation in the eyes, wash them with clean water</a:t>
            </a:r>
          </a:p>
          <a:p>
            <a:pPr marL="342900" indent="-342900">
              <a:lnSpc>
                <a:spcPct val="150000"/>
              </a:lnSpc>
              <a:buFont typeface="Arial" panose="020B0604020202020204" pitchFamily="34" charset="0"/>
              <a:buChar char="•"/>
            </a:pPr>
            <a:r>
              <a:rPr lang="en-IN" sz="2400" dirty="0">
                <a:solidFill>
                  <a:schemeClr val="tx1">
                    <a:lumMod val="75000"/>
                    <a:lumOff val="25000"/>
                  </a:schemeClr>
                </a:solidFill>
                <a:latin typeface="Helvetica" pitchFamily="2" charset="0"/>
              </a:rPr>
              <a:t>Keep children indoors</a:t>
            </a:r>
          </a:p>
          <a:p>
            <a:pPr marL="342900" indent="-342900">
              <a:lnSpc>
                <a:spcPct val="150000"/>
              </a:lnSpc>
              <a:buFont typeface="Arial" panose="020B0604020202020204" pitchFamily="34" charset="0"/>
              <a:buChar char="•"/>
            </a:pPr>
            <a:r>
              <a:rPr lang="en-IN" sz="2400" dirty="0">
                <a:solidFill>
                  <a:schemeClr val="tx1">
                    <a:lumMod val="75000"/>
                    <a:lumOff val="25000"/>
                  </a:schemeClr>
                </a:solidFill>
                <a:latin typeface="Helvetica" pitchFamily="2" charset="0"/>
              </a:rPr>
              <a:t>Keep the windows of your home closed</a:t>
            </a:r>
          </a:p>
          <a:p>
            <a:pPr marL="342900" indent="-342900">
              <a:lnSpc>
                <a:spcPct val="150000"/>
              </a:lnSpc>
              <a:buFont typeface="Arial" panose="020B0604020202020204" pitchFamily="34" charset="0"/>
              <a:buChar char="•"/>
            </a:pPr>
            <a:r>
              <a:rPr lang="en-IN" sz="2400" dirty="0">
                <a:solidFill>
                  <a:schemeClr val="tx1">
                    <a:lumMod val="75000"/>
                    <a:lumOff val="25000"/>
                  </a:schemeClr>
                </a:solidFill>
                <a:latin typeface="Helvetica" pitchFamily="2" charset="0"/>
              </a:rPr>
              <a:t>Schools should be shut</a:t>
            </a:r>
          </a:p>
          <a:p>
            <a:pPr marL="342900" indent="-342900">
              <a:lnSpc>
                <a:spcPct val="150000"/>
              </a:lnSpc>
              <a:buFont typeface="Arial" panose="020B0604020202020204" pitchFamily="34" charset="0"/>
              <a:buChar char="•"/>
            </a:pPr>
            <a:r>
              <a:rPr lang="en-IN" sz="2400" dirty="0">
                <a:solidFill>
                  <a:schemeClr val="tx1">
                    <a:lumMod val="75000"/>
                    <a:lumOff val="25000"/>
                  </a:schemeClr>
                </a:solidFill>
                <a:latin typeface="Helvetica" pitchFamily="2" charset="0"/>
              </a:rPr>
              <a:t>Avoid strenuous exercises and activities both outdoor and indoor</a:t>
            </a:r>
          </a:p>
          <a:p>
            <a:pPr marL="342900" indent="-342900">
              <a:lnSpc>
                <a:spcPct val="150000"/>
              </a:lnSpc>
              <a:buFont typeface="Arial" panose="020B0604020202020204" pitchFamily="34" charset="0"/>
              <a:buChar char="•"/>
            </a:pPr>
            <a:endParaRPr lang="en-IN" sz="2400" b="1" dirty="0">
              <a:solidFill>
                <a:schemeClr val="tx1">
                  <a:lumMod val="75000"/>
                  <a:lumOff val="25000"/>
                </a:schemeClr>
              </a:solidFill>
              <a:latin typeface="Helvetica" pitchFamily="2" charset="0"/>
            </a:endParaRPr>
          </a:p>
          <a:p>
            <a:pPr marL="342900" indent="-342900">
              <a:lnSpc>
                <a:spcPct val="150000"/>
              </a:lnSpc>
              <a:buFont typeface="Arial" panose="020B0604020202020204" pitchFamily="34" charset="0"/>
              <a:buChar char="•"/>
            </a:pPr>
            <a:endParaRPr lang="en-IN" sz="2400" dirty="0">
              <a:latin typeface="Helvetica" pitchFamily="2" charset="0"/>
            </a:endParaRPr>
          </a:p>
        </p:txBody>
      </p:sp>
    </p:spTree>
    <p:extLst>
      <p:ext uri="{BB962C8B-B14F-4D97-AF65-F5344CB8AC3E}">
        <p14:creationId xmlns:p14="http://schemas.microsoft.com/office/powerpoint/2010/main" val="1135745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0257633-AA9E-BD4B-8D80-5944F681E55D}"/>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2" name="TextBox 2"/>
          <p:cNvSpPr txBox="1"/>
          <p:nvPr/>
        </p:nvSpPr>
        <p:spPr>
          <a:xfrm>
            <a:off x="9019233" y="349424"/>
            <a:ext cx="3985567" cy="1263679"/>
          </a:xfrm>
          <a:prstGeom prst="rect">
            <a:avLst/>
          </a:prstGeom>
        </p:spPr>
        <p:txBody>
          <a:bodyPr wrap="square" lIns="0" tIns="0" rIns="0" bIns="0" rtlCol="0" anchor="t">
            <a:spAutoFit/>
          </a:bodyPr>
          <a:lstStyle/>
          <a:p>
            <a:pPr algn="ctr">
              <a:lnSpc>
                <a:spcPts val="5142"/>
              </a:lnSpc>
            </a:pPr>
            <a:r>
              <a:rPr lang="en-US" sz="3600" b="1" dirty="0">
                <a:solidFill>
                  <a:schemeClr val="tx1">
                    <a:lumMod val="85000"/>
                    <a:lumOff val="15000"/>
                  </a:schemeClr>
                </a:solidFill>
                <a:latin typeface="Helvetica" pitchFamily="2" charset="0"/>
                <a:cs typeface="Futura Medium" panose="020B0602020204020303" pitchFamily="34" charset="-79"/>
              </a:rPr>
              <a:t>Consider  </a:t>
            </a:r>
          </a:p>
          <a:p>
            <a:pPr algn="ctr">
              <a:lnSpc>
                <a:spcPts val="5142"/>
              </a:lnSpc>
            </a:pPr>
            <a:r>
              <a:rPr lang="en-US" sz="3600" b="1" dirty="0">
                <a:solidFill>
                  <a:schemeClr val="tx1">
                    <a:lumMod val="85000"/>
                    <a:lumOff val="15000"/>
                  </a:schemeClr>
                </a:solidFill>
                <a:latin typeface="Helvetica" pitchFamily="2" charset="0"/>
                <a:cs typeface="Futura Medium" panose="020B0602020204020303" pitchFamily="34" charset="-79"/>
              </a:rPr>
              <a:t>These</a:t>
            </a:r>
          </a:p>
        </p:txBody>
      </p:sp>
      <p:sp>
        <p:nvSpPr>
          <p:cNvPr id="4" name="TextBox 4"/>
          <p:cNvSpPr txBox="1"/>
          <p:nvPr/>
        </p:nvSpPr>
        <p:spPr>
          <a:xfrm>
            <a:off x="1439007" y="3673688"/>
            <a:ext cx="10124556" cy="1157048"/>
          </a:xfrm>
          <a:prstGeom prst="rect">
            <a:avLst/>
          </a:prstGeom>
        </p:spPr>
        <p:txBody>
          <a:bodyPr wrap="square" lIns="0" tIns="0" rIns="0" bIns="0" rtlCol="0" anchor="t">
            <a:spAutoFit/>
          </a:bodyPr>
          <a:lstStyle/>
          <a:p>
            <a:pPr marL="519554" lvl="1" indent="-342900" algn="just">
              <a:lnSpc>
                <a:spcPts val="2996"/>
              </a:lnSpc>
              <a:buFont typeface="Arial" panose="020B0604020202020204" pitchFamily="34" charset="0"/>
              <a:buChar char="•"/>
            </a:pPr>
            <a:r>
              <a:rPr lang="en-US" sz="2800" dirty="0">
                <a:solidFill>
                  <a:srgbClr val="434343"/>
                </a:solidFill>
                <a:latin typeface="Helvetica" pitchFamily="2" charset="0"/>
                <a:cs typeface="Futura" panose="020B0602020204020303" pitchFamily="34" charset="-79"/>
              </a:rPr>
              <a:t>Ambient / Outdoor Air Pollution deaths:     </a:t>
            </a:r>
            <a:r>
              <a:rPr lang="en-US" sz="2800" dirty="0">
                <a:solidFill>
                  <a:srgbClr val="FF0000"/>
                </a:solidFill>
                <a:latin typeface="Helvetica" pitchFamily="2" charset="0"/>
                <a:cs typeface="Futura" panose="020B0602020204020303" pitchFamily="34" charset="-79"/>
              </a:rPr>
              <a:t>6,27,000</a:t>
            </a:r>
            <a:r>
              <a:rPr lang="en-US" sz="2800" dirty="0">
                <a:latin typeface="Helvetica" pitchFamily="2" charset="0"/>
                <a:cs typeface="Futura" panose="020B0602020204020303" pitchFamily="34" charset="-79"/>
              </a:rPr>
              <a:t>*</a:t>
            </a:r>
          </a:p>
          <a:p>
            <a:pPr marL="176654" lvl="1" algn="just">
              <a:lnSpc>
                <a:spcPts val="2996"/>
              </a:lnSpc>
            </a:pPr>
            <a:r>
              <a:rPr lang="en-US" sz="2800" dirty="0">
                <a:solidFill>
                  <a:srgbClr val="FF0000"/>
                </a:solidFill>
                <a:latin typeface="Helvetica" pitchFamily="2" charset="0"/>
                <a:cs typeface="Futura" panose="020B0602020204020303" pitchFamily="34" charset="-79"/>
              </a:rPr>
              <a:t> </a:t>
            </a:r>
            <a:endParaRPr lang="en-US" sz="2800" dirty="0">
              <a:solidFill>
                <a:srgbClr val="434343"/>
              </a:solidFill>
              <a:latin typeface="Helvetica" pitchFamily="2" charset="0"/>
              <a:cs typeface="Futura" panose="020B0602020204020303" pitchFamily="34" charset="-79"/>
            </a:endParaRPr>
          </a:p>
          <a:p>
            <a:pPr marL="519554" lvl="1" indent="-342900" algn="just">
              <a:lnSpc>
                <a:spcPts val="2996"/>
              </a:lnSpc>
              <a:buFont typeface="Arial" panose="020B0604020202020204" pitchFamily="34" charset="0"/>
              <a:buChar char="•"/>
            </a:pPr>
            <a:r>
              <a:rPr lang="en-US" sz="2800" dirty="0">
                <a:solidFill>
                  <a:srgbClr val="434343"/>
                </a:solidFill>
                <a:latin typeface="Helvetica" pitchFamily="2" charset="0"/>
                <a:cs typeface="Futura" panose="020B0602020204020303" pitchFamily="34" charset="-79"/>
              </a:rPr>
              <a:t>Outdoor + Indoor Air Pollution deaths:      </a:t>
            </a:r>
            <a:r>
              <a:rPr lang="en-US" sz="2800" dirty="0">
                <a:solidFill>
                  <a:srgbClr val="FF0000"/>
                </a:solidFill>
                <a:latin typeface="Helvetica" pitchFamily="2" charset="0"/>
                <a:cs typeface="Futura" panose="020B0602020204020303" pitchFamily="34" charset="-79"/>
              </a:rPr>
              <a:t>12,00,000</a:t>
            </a:r>
            <a:r>
              <a:rPr lang="en-US" sz="2800" dirty="0">
                <a:solidFill>
                  <a:srgbClr val="434343"/>
                </a:solidFill>
                <a:latin typeface="Helvetica" pitchFamily="2" charset="0"/>
                <a:cs typeface="Futura" panose="020B0602020204020303" pitchFamily="34" charset="-79"/>
              </a:rPr>
              <a:t>*</a:t>
            </a:r>
          </a:p>
        </p:txBody>
      </p:sp>
      <p:sp>
        <p:nvSpPr>
          <p:cNvPr id="6" name="TextBox 6"/>
          <p:cNvSpPr txBox="1"/>
          <p:nvPr/>
        </p:nvSpPr>
        <p:spPr>
          <a:xfrm>
            <a:off x="1481885" y="2057719"/>
            <a:ext cx="10429192" cy="339517"/>
          </a:xfrm>
          <a:prstGeom prst="rect">
            <a:avLst/>
          </a:prstGeom>
        </p:spPr>
        <p:txBody>
          <a:bodyPr wrap="square" lIns="0" tIns="0" rIns="0" bIns="0" rtlCol="0" anchor="t">
            <a:spAutoFit/>
          </a:bodyPr>
          <a:lstStyle/>
          <a:p>
            <a:pPr marL="492414" lvl="1" indent="-342900">
              <a:lnSpc>
                <a:spcPts val="2535"/>
              </a:lnSpc>
              <a:buFont typeface="Arial" panose="020B0604020202020204" pitchFamily="34" charset="0"/>
              <a:buChar char="•"/>
            </a:pPr>
            <a:r>
              <a:rPr lang="en-US" sz="2800" dirty="0">
                <a:solidFill>
                  <a:schemeClr val="tx1">
                    <a:lumMod val="75000"/>
                    <a:lumOff val="25000"/>
                  </a:schemeClr>
                </a:solidFill>
                <a:latin typeface="Helvetica" pitchFamily="2" charset="0"/>
                <a:cs typeface="Futura" panose="020B0602020204020303" pitchFamily="34" charset="-79"/>
              </a:rPr>
              <a:t>22 out of the 50 most polluted </a:t>
            </a:r>
            <a:r>
              <a:rPr lang="en-US" sz="2800" dirty="0">
                <a:solidFill>
                  <a:srgbClr val="434343"/>
                </a:solidFill>
                <a:latin typeface="Helvetica" pitchFamily="2" charset="0"/>
                <a:cs typeface="Futura" panose="020B0602020204020303" pitchFamily="34" charset="-79"/>
              </a:rPr>
              <a:t>cities globally are in India.**</a:t>
            </a:r>
          </a:p>
        </p:txBody>
      </p:sp>
      <p:sp>
        <p:nvSpPr>
          <p:cNvPr id="8" name="TextBox 8"/>
          <p:cNvSpPr txBox="1"/>
          <p:nvPr/>
        </p:nvSpPr>
        <p:spPr>
          <a:xfrm>
            <a:off x="406400" y="6530778"/>
            <a:ext cx="11504677" cy="601062"/>
          </a:xfrm>
          <a:prstGeom prst="rect">
            <a:avLst/>
          </a:prstGeom>
        </p:spPr>
        <p:txBody>
          <a:bodyPr wrap="square" lIns="0" tIns="0" rIns="0" bIns="0" rtlCol="0" anchor="t">
            <a:spAutoFit/>
          </a:bodyPr>
          <a:lstStyle/>
          <a:p>
            <a:pPr algn="ctr">
              <a:lnSpc>
                <a:spcPts val="1555"/>
              </a:lnSpc>
              <a:spcBef>
                <a:spcPct val="0"/>
              </a:spcBef>
            </a:pPr>
            <a:r>
              <a:rPr lang="en-US" sz="1200" dirty="0">
                <a:solidFill>
                  <a:srgbClr val="000000"/>
                </a:solidFill>
                <a:latin typeface="Helvetica" pitchFamily="2" charset="0"/>
              </a:rPr>
              <a:t>*State of Global Air/2019,  Available from: https:// https://</a:t>
            </a:r>
            <a:r>
              <a:rPr lang="en-US" sz="1200" dirty="0" err="1">
                <a:solidFill>
                  <a:srgbClr val="000000"/>
                </a:solidFill>
                <a:latin typeface="Helvetica" pitchFamily="2" charset="0"/>
              </a:rPr>
              <a:t>www.stateofglobalair.org</a:t>
            </a:r>
            <a:r>
              <a:rPr lang="en-US" sz="1200" dirty="0">
                <a:solidFill>
                  <a:srgbClr val="000000"/>
                </a:solidFill>
                <a:latin typeface="Helvetica" pitchFamily="2" charset="0"/>
              </a:rPr>
              <a:t>/sites/default/files/soga_2019_report.pdf</a:t>
            </a:r>
          </a:p>
          <a:p>
            <a:pPr>
              <a:lnSpc>
                <a:spcPts val="1555"/>
              </a:lnSpc>
              <a:spcBef>
                <a:spcPct val="0"/>
              </a:spcBef>
            </a:pPr>
            <a:r>
              <a:rPr lang="en-US" sz="1200" dirty="0">
                <a:solidFill>
                  <a:srgbClr val="000000"/>
                </a:solidFill>
                <a:latin typeface="Helvetica" pitchFamily="2" charset="0"/>
              </a:rPr>
              <a:t>                                       **WHO, Available from: https://www.who.int/health-topics/air-pollution#tab=tab_1</a:t>
            </a:r>
          </a:p>
          <a:p>
            <a:pPr algn="ctr">
              <a:lnSpc>
                <a:spcPts val="1555"/>
              </a:lnSpc>
              <a:spcBef>
                <a:spcPct val="0"/>
              </a:spcBef>
            </a:pPr>
            <a:endParaRPr lang="en-US" sz="1111" dirty="0">
              <a:solidFill>
                <a:srgbClr val="000000"/>
              </a:solidFill>
              <a:latin typeface="Open Sans Light"/>
            </a:endParaRPr>
          </a:p>
        </p:txBody>
      </p:sp>
      <p:sp>
        <p:nvSpPr>
          <p:cNvPr id="18" name="Frame 17">
            <a:extLst>
              <a:ext uri="{FF2B5EF4-FFF2-40B4-BE49-F238E27FC236}">
                <a16:creationId xmlns:a16="http://schemas.microsoft.com/office/drawing/2014/main" id="{5A08F2FA-349C-964E-8986-F7662130FB26}"/>
              </a:ext>
            </a:extLst>
          </p:cNvPr>
          <p:cNvSpPr/>
          <p:nvPr/>
        </p:nvSpPr>
        <p:spPr>
          <a:xfrm>
            <a:off x="0"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TextBox 19">
            <a:extLst>
              <a:ext uri="{FF2B5EF4-FFF2-40B4-BE49-F238E27FC236}">
                <a16:creationId xmlns:a16="http://schemas.microsoft.com/office/drawing/2014/main" id="{7D8CC8CE-14DE-5E48-AECA-865F355028F4}"/>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
        <p:nvSpPr>
          <p:cNvPr id="3" name="TextBox 2">
            <a:extLst>
              <a:ext uri="{FF2B5EF4-FFF2-40B4-BE49-F238E27FC236}">
                <a16:creationId xmlns:a16="http://schemas.microsoft.com/office/drawing/2014/main" id="{C51F9C7E-E3FA-414C-BD8D-7C2CE23A30D6}"/>
              </a:ext>
            </a:extLst>
          </p:cNvPr>
          <p:cNvSpPr txBox="1"/>
          <p:nvPr/>
        </p:nvSpPr>
        <p:spPr>
          <a:xfrm>
            <a:off x="5397457" y="2681519"/>
            <a:ext cx="2207656" cy="707886"/>
          </a:xfrm>
          <a:prstGeom prst="rect">
            <a:avLst/>
          </a:prstGeom>
          <a:noFill/>
        </p:spPr>
        <p:txBody>
          <a:bodyPr wrap="none" rtlCol="0">
            <a:spAutoFit/>
          </a:bodyPr>
          <a:lstStyle/>
          <a:p>
            <a:pPr algn="ctr"/>
            <a:r>
              <a:rPr lang="en-US" sz="4000" dirty="0">
                <a:solidFill>
                  <a:schemeClr val="tx1">
                    <a:lumMod val="75000"/>
                    <a:lumOff val="25000"/>
                  </a:schemeClr>
                </a:solidFill>
                <a:latin typeface="Helvetica" pitchFamily="2" charset="0"/>
                <a:cs typeface="Futura" panose="020B0602020204020303" pitchFamily="34" charset="-79"/>
              </a:rPr>
              <a:t>IN INDIA</a:t>
            </a:r>
          </a:p>
        </p:txBody>
      </p:sp>
    </p:spTree>
    <p:extLst>
      <p:ext uri="{BB962C8B-B14F-4D97-AF65-F5344CB8AC3E}">
        <p14:creationId xmlns:p14="http://schemas.microsoft.com/office/powerpoint/2010/main" val="781056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2F33A9A-5CD0-7440-9B84-D589A1E207B8}"/>
              </a:ext>
            </a:extLst>
          </p:cNvPr>
          <p:cNvPicPr>
            <a:picLocks noChangeAspect="1"/>
          </p:cNvPicPr>
          <p:nvPr/>
        </p:nvPicPr>
        <p:blipFill rotWithShape="1">
          <a:blip r:embed="rId2">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23" name="Frame 22">
            <a:extLst>
              <a:ext uri="{FF2B5EF4-FFF2-40B4-BE49-F238E27FC236}">
                <a16:creationId xmlns:a16="http://schemas.microsoft.com/office/drawing/2014/main" id="{FEA95FE6-B9BA-6F4D-9AEF-D4332D2CD2CC}"/>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 name="Rectangle 8">
            <a:extLst>
              <a:ext uri="{FF2B5EF4-FFF2-40B4-BE49-F238E27FC236}">
                <a16:creationId xmlns:a16="http://schemas.microsoft.com/office/drawing/2014/main" id="{3DF80663-0F3E-3645-B8E3-1DB2419AE1F5}"/>
              </a:ext>
            </a:extLst>
          </p:cNvPr>
          <p:cNvSpPr/>
          <p:nvPr/>
        </p:nvSpPr>
        <p:spPr>
          <a:xfrm>
            <a:off x="2074923" y="286940"/>
            <a:ext cx="9144000" cy="1754326"/>
          </a:xfrm>
          <a:prstGeom prst="rect">
            <a:avLst/>
          </a:prstGeom>
        </p:spPr>
        <p:txBody>
          <a:bodyPr wrap="square">
            <a:spAutoFit/>
          </a:bodyPr>
          <a:lstStyle/>
          <a:p>
            <a:pPr algn="ctr"/>
            <a:r>
              <a:rPr lang="en-IN" sz="3600" b="1" dirty="0">
                <a:solidFill>
                  <a:schemeClr val="tx1">
                    <a:lumMod val="75000"/>
                    <a:lumOff val="25000"/>
                  </a:schemeClr>
                </a:solidFill>
                <a:latin typeface="Helvetica" pitchFamily="2" charset="0"/>
                <a:cs typeface="Futura Medium" panose="020B0602020204020303" pitchFamily="34" charset="-79"/>
              </a:rPr>
              <a:t>What do we do</a:t>
            </a:r>
            <a:r>
              <a:rPr lang="en-GB" sz="3600" b="1" dirty="0">
                <a:solidFill>
                  <a:schemeClr val="tx1">
                    <a:lumMod val="75000"/>
                    <a:lumOff val="25000"/>
                  </a:schemeClr>
                </a:solidFill>
                <a:latin typeface="Helvetica" pitchFamily="2" charset="0"/>
                <a:cs typeface="Futura Medium" panose="020B0602020204020303" pitchFamily="34" charset="-79"/>
              </a:rPr>
              <a:t>?</a:t>
            </a:r>
            <a:endParaRPr lang="en-IN" sz="3600" b="1" dirty="0">
              <a:solidFill>
                <a:schemeClr val="tx1">
                  <a:lumMod val="75000"/>
                  <a:lumOff val="25000"/>
                </a:schemeClr>
              </a:solidFill>
              <a:latin typeface="Helvetica" pitchFamily="2" charset="0"/>
              <a:cs typeface="Futura Medium" panose="020B0602020204020303" pitchFamily="34" charset="-79"/>
            </a:endParaRPr>
          </a:p>
          <a:p>
            <a:pPr algn="ctr"/>
            <a:r>
              <a:rPr lang="en-IN" sz="3600" b="1" dirty="0">
                <a:solidFill>
                  <a:schemeClr val="tx1">
                    <a:lumMod val="75000"/>
                    <a:lumOff val="25000"/>
                  </a:schemeClr>
                </a:solidFill>
                <a:latin typeface="Helvetica" pitchFamily="2" charset="0"/>
                <a:cs typeface="Futura Medium" panose="020B0602020204020303" pitchFamily="34" charset="-79"/>
              </a:rPr>
              <a:t>How do we reduce</a:t>
            </a:r>
            <a:r>
              <a:rPr lang="en-GB" sz="3600" b="1" dirty="0">
                <a:solidFill>
                  <a:schemeClr val="tx1">
                    <a:lumMod val="75000"/>
                    <a:lumOff val="25000"/>
                  </a:schemeClr>
                </a:solidFill>
                <a:latin typeface="Helvetica" pitchFamily="2" charset="0"/>
                <a:cs typeface="Futura Medium" panose="020B0602020204020303" pitchFamily="34" charset="-79"/>
              </a:rPr>
              <a:t>?</a:t>
            </a:r>
            <a:endParaRPr lang="en-IN" sz="3600" b="1" dirty="0">
              <a:solidFill>
                <a:schemeClr val="tx1">
                  <a:lumMod val="75000"/>
                  <a:lumOff val="25000"/>
                </a:schemeClr>
              </a:solidFill>
              <a:latin typeface="Helvetica" pitchFamily="2" charset="0"/>
              <a:cs typeface="Futura Medium" panose="020B0602020204020303" pitchFamily="34" charset="-79"/>
            </a:endParaRPr>
          </a:p>
          <a:p>
            <a:pPr algn="ctr"/>
            <a:endParaRPr lang="en-IN" sz="3600" b="1" dirty="0">
              <a:latin typeface="Helvetica" pitchFamily="2" charset="0"/>
              <a:cs typeface="Helvetica" panose="020B0604020202020204" pitchFamily="34" charset="0"/>
            </a:endParaRPr>
          </a:p>
        </p:txBody>
      </p:sp>
      <p:sp>
        <p:nvSpPr>
          <p:cNvPr id="12" name="Rectangle 11">
            <a:extLst>
              <a:ext uri="{FF2B5EF4-FFF2-40B4-BE49-F238E27FC236}">
                <a16:creationId xmlns:a16="http://schemas.microsoft.com/office/drawing/2014/main" id="{57B9E0FD-3D85-794C-901B-90748B10A51F}"/>
              </a:ext>
            </a:extLst>
          </p:cNvPr>
          <p:cNvSpPr/>
          <p:nvPr/>
        </p:nvSpPr>
        <p:spPr>
          <a:xfrm>
            <a:off x="1826563" y="1416020"/>
            <a:ext cx="9640720" cy="1143070"/>
          </a:xfrm>
          <a:prstGeom prst="rect">
            <a:avLst/>
          </a:prstGeom>
        </p:spPr>
        <p:txBody>
          <a:bodyPr wrap="square">
            <a:spAutoFit/>
          </a:bodyPr>
          <a:lstStyle/>
          <a:p>
            <a:pPr marL="342900" indent="-342900">
              <a:lnSpc>
                <a:spcPct val="150000"/>
              </a:lnSpc>
              <a:buFont typeface="Wingdings" pitchFamily="2" charset="2"/>
              <a:buChar char="Ø"/>
            </a:pPr>
            <a:endParaRPr lang="en-IN" sz="2400" b="1" dirty="0">
              <a:solidFill>
                <a:schemeClr val="tx1">
                  <a:lumMod val="75000"/>
                  <a:lumOff val="25000"/>
                </a:schemeClr>
              </a:solidFill>
            </a:endParaRPr>
          </a:p>
          <a:p>
            <a:pPr marL="285750" indent="-285750">
              <a:lnSpc>
                <a:spcPct val="150000"/>
              </a:lnSpc>
              <a:buFont typeface="Arial" panose="020B0604020202020204" pitchFamily="34" charset="0"/>
              <a:buChar char="•"/>
            </a:pPr>
            <a:endParaRPr lang="en-IN" sz="2400" dirty="0"/>
          </a:p>
        </p:txBody>
      </p:sp>
      <p:sp>
        <p:nvSpPr>
          <p:cNvPr id="6" name="Rectangle 5">
            <a:extLst>
              <a:ext uri="{FF2B5EF4-FFF2-40B4-BE49-F238E27FC236}">
                <a16:creationId xmlns:a16="http://schemas.microsoft.com/office/drawing/2014/main" id="{8DDF49E5-CA5E-204F-B009-43241AD6275A}"/>
              </a:ext>
            </a:extLst>
          </p:cNvPr>
          <p:cNvSpPr/>
          <p:nvPr/>
        </p:nvSpPr>
        <p:spPr>
          <a:xfrm>
            <a:off x="2407357" y="2935090"/>
            <a:ext cx="2565126" cy="584775"/>
          </a:xfrm>
          <a:prstGeom prst="rect">
            <a:avLst/>
          </a:prstGeom>
        </p:spPr>
        <p:txBody>
          <a:bodyPr wrap="none">
            <a:spAutoFit/>
          </a:bodyPr>
          <a:lstStyle/>
          <a:p>
            <a:r>
              <a:rPr lang="en-IN" sz="3200" dirty="0">
                <a:solidFill>
                  <a:srgbClr val="FF0000"/>
                </a:solidFill>
                <a:latin typeface="Helvetica" pitchFamily="2" charset="0"/>
              </a:rPr>
              <a:t>धुआं (Smoke)</a:t>
            </a:r>
          </a:p>
        </p:txBody>
      </p:sp>
      <p:sp>
        <p:nvSpPr>
          <p:cNvPr id="7" name="Rectangle 6">
            <a:extLst>
              <a:ext uri="{FF2B5EF4-FFF2-40B4-BE49-F238E27FC236}">
                <a16:creationId xmlns:a16="http://schemas.microsoft.com/office/drawing/2014/main" id="{1284E7D7-B8B1-8640-ACDF-87FB9C4C2C3E}"/>
              </a:ext>
            </a:extLst>
          </p:cNvPr>
          <p:cNvSpPr/>
          <p:nvPr/>
        </p:nvSpPr>
        <p:spPr>
          <a:xfrm>
            <a:off x="8468557" y="2919190"/>
            <a:ext cx="2072443" cy="584775"/>
          </a:xfrm>
          <a:prstGeom prst="rect">
            <a:avLst/>
          </a:prstGeom>
        </p:spPr>
        <p:txBody>
          <a:bodyPr wrap="square">
            <a:spAutoFit/>
          </a:bodyPr>
          <a:lstStyle/>
          <a:p>
            <a:r>
              <a:rPr lang="en-IN" sz="3200" dirty="0">
                <a:solidFill>
                  <a:srgbClr val="FF0000"/>
                </a:solidFill>
                <a:latin typeface="Helvetica" pitchFamily="2" charset="0"/>
              </a:rPr>
              <a:t>धूल (Dust)</a:t>
            </a:r>
          </a:p>
        </p:txBody>
      </p:sp>
      <p:sp>
        <p:nvSpPr>
          <p:cNvPr id="8" name="Rectangle 7">
            <a:extLst>
              <a:ext uri="{FF2B5EF4-FFF2-40B4-BE49-F238E27FC236}">
                <a16:creationId xmlns:a16="http://schemas.microsoft.com/office/drawing/2014/main" id="{49182A5F-ABBB-5949-8D37-E1AA59FC00C5}"/>
              </a:ext>
            </a:extLst>
          </p:cNvPr>
          <p:cNvSpPr/>
          <p:nvPr/>
        </p:nvSpPr>
        <p:spPr>
          <a:xfrm>
            <a:off x="5969467" y="2267455"/>
            <a:ext cx="1221035" cy="830997"/>
          </a:xfrm>
          <a:prstGeom prst="rect">
            <a:avLst/>
          </a:prstGeom>
        </p:spPr>
        <p:txBody>
          <a:bodyPr wrap="square">
            <a:spAutoFit/>
          </a:bodyPr>
          <a:lstStyle/>
          <a:p>
            <a:r>
              <a:rPr lang="en-IN" sz="4800" dirty="0"/>
              <a:t>धु</a:t>
            </a:r>
          </a:p>
        </p:txBody>
      </p:sp>
      <p:sp>
        <p:nvSpPr>
          <p:cNvPr id="10" name="Rectangle 9">
            <a:extLst>
              <a:ext uri="{FF2B5EF4-FFF2-40B4-BE49-F238E27FC236}">
                <a16:creationId xmlns:a16="http://schemas.microsoft.com/office/drawing/2014/main" id="{15581684-F770-1B4C-8C5D-5FCE5200FE9F}"/>
              </a:ext>
            </a:extLst>
          </p:cNvPr>
          <p:cNvSpPr/>
          <p:nvPr/>
        </p:nvSpPr>
        <p:spPr>
          <a:xfrm>
            <a:off x="6646923" y="2272262"/>
            <a:ext cx="617477" cy="830997"/>
          </a:xfrm>
          <a:prstGeom prst="rect">
            <a:avLst/>
          </a:prstGeom>
        </p:spPr>
        <p:txBody>
          <a:bodyPr wrap="none">
            <a:spAutoFit/>
          </a:bodyPr>
          <a:lstStyle/>
          <a:p>
            <a:r>
              <a:rPr lang="en-IN" sz="4800" dirty="0"/>
              <a:t>धू</a:t>
            </a:r>
          </a:p>
        </p:txBody>
      </p:sp>
      <p:sp>
        <p:nvSpPr>
          <p:cNvPr id="11" name="TextBox 10">
            <a:extLst>
              <a:ext uri="{FF2B5EF4-FFF2-40B4-BE49-F238E27FC236}">
                <a16:creationId xmlns:a16="http://schemas.microsoft.com/office/drawing/2014/main" id="{CE32DCD8-2FB5-EA41-BA00-90A38014BFD7}"/>
              </a:ext>
            </a:extLst>
          </p:cNvPr>
          <p:cNvSpPr txBox="1"/>
          <p:nvPr/>
        </p:nvSpPr>
        <p:spPr>
          <a:xfrm>
            <a:off x="5587999" y="1711730"/>
            <a:ext cx="2905125" cy="523220"/>
          </a:xfrm>
          <a:prstGeom prst="rect">
            <a:avLst/>
          </a:prstGeom>
          <a:noFill/>
        </p:spPr>
        <p:txBody>
          <a:bodyPr wrap="square" rtlCol="0">
            <a:spAutoFit/>
          </a:bodyPr>
          <a:lstStyle/>
          <a:p>
            <a:r>
              <a:rPr lang="en-IN" sz="2800" b="1" dirty="0">
                <a:solidFill>
                  <a:srgbClr val="FF0000"/>
                </a:solidFill>
                <a:latin typeface="Helvetica" pitchFamily="2" charset="0"/>
                <a:cs typeface="Futura Medium" panose="020B0602020204020303" pitchFamily="34" charset="-79"/>
              </a:rPr>
              <a:t>Lookout For</a:t>
            </a:r>
          </a:p>
        </p:txBody>
      </p:sp>
      <p:sp>
        <p:nvSpPr>
          <p:cNvPr id="13" name="TextBox 12">
            <a:extLst>
              <a:ext uri="{FF2B5EF4-FFF2-40B4-BE49-F238E27FC236}">
                <a16:creationId xmlns:a16="http://schemas.microsoft.com/office/drawing/2014/main" id="{8F3A13C4-C81F-0945-A06B-76685E433425}"/>
              </a:ext>
            </a:extLst>
          </p:cNvPr>
          <p:cNvSpPr txBox="1"/>
          <p:nvPr/>
        </p:nvSpPr>
        <p:spPr>
          <a:xfrm>
            <a:off x="2433063" y="3583668"/>
            <a:ext cx="3524249" cy="3359061"/>
          </a:xfrm>
          <a:prstGeom prst="rect">
            <a:avLst/>
          </a:prstGeom>
          <a:noFill/>
        </p:spPr>
        <p:txBody>
          <a:bodyPr wrap="square" rtlCol="0">
            <a:spAutoFit/>
          </a:bodyPr>
          <a:lstStyle/>
          <a:p>
            <a:pPr>
              <a:lnSpc>
                <a:spcPct val="150000"/>
              </a:lnSpc>
            </a:pPr>
            <a:r>
              <a:rPr lang="en-IN" sz="2400" b="1" dirty="0">
                <a:solidFill>
                  <a:schemeClr val="tx1">
                    <a:lumMod val="75000"/>
                    <a:lumOff val="25000"/>
                  </a:schemeClr>
                </a:solidFill>
                <a:latin typeface="Helvetica" pitchFamily="2" charset="0"/>
              </a:rPr>
              <a:t>Smoke From:</a:t>
            </a:r>
          </a:p>
          <a:p>
            <a:pPr marL="342900" indent="-342900">
              <a:lnSpc>
                <a:spcPct val="150000"/>
              </a:lnSpc>
              <a:buFont typeface="Arial" panose="020B0604020202020204" pitchFamily="34" charset="0"/>
              <a:buChar char="•"/>
            </a:pPr>
            <a:r>
              <a:rPr lang="en-IN" sz="2400" b="1" dirty="0">
                <a:solidFill>
                  <a:schemeClr val="tx1">
                    <a:lumMod val="75000"/>
                    <a:lumOff val="25000"/>
                  </a:schemeClr>
                </a:solidFill>
                <a:latin typeface="Helvetica" pitchFamily="2" charset="0"/>
              </a:rPr>
              <a:t>Industry</a:t>
            </a:r>
          </a:p>
          <a:p>
            <a:pPr marL="342900" indent="-342900">
              <a:lnSpc>
                <a:spcPct val="150000"/>
              </a:lnSpc>
              <a:buFont typeface="Arial" panose="020B0604020202020204" pitchFamily="34" charset="0"/>
              <a:buChar char="•"/>
            </a:pPr>
            <a:r>
              <a:rPr lang="en-IN" sz="2400" b="1" dirty="0">
                <a:solidFill>
                  <a:schemeClr val="tx1">
                    <a:lumMod val="75000"/>
                    <a:lumOff val="25000"/>
                  </a:schemeClr>
                </a:solidFill>
                <a:latin typeface="Helvetica" pitchFamily="2" charset="0"/>
              </a:rPr>
              <a:t>Waste Burning </a:t>
            </a:r>
          </a:p>
          <a:p>
            <a:pPr marL="342900" indent="-342900">
              <a:lnSpc>
                <a:spcPct val="150000"/>
              </a:lnSpc>
              <a:buFont typeface="Arial" panose="020B0604020202020204" pitchFamily="34" charset="0"/>
              <a:buChar char="•"/>
            </a:pPr>
            <a:r>
              <a:rPr lang="en-IN" sz="2400" b="1" dirty="0">
                <a:solidFill>
                  <a:schemeClr val="tx1">
                    <a:lumMod val="75000"/>
                    <a:lumOff val="25000"/>
                  </a:schemeClr>
                </a:solidFill>
                <a:latin typeface="Helvetica" pitchFamily="2" charset="0"/>
              </a:rPr>
              <a:t>Cars </a:t>
            </a:r>
          </a:p>
          <a:p>
            <a:pPr marL="342900" indent="-342900">
              <a:lnSpc>
                <a:spcPct val="150000"/>
              </a:lnSpc>
              <a:buFont typeface="Arial" panose="020B0604020202020204" pitchFamily="34" charset="0"/>
              <a:buChar char="•"/>
            </a:pPr>
            <a:r>
              <a:rPr lang="en-IN" sz="2400" b="1" dirty="0">
                <a:solidFill>
                  <a:schemeClr val="tx1">
                    <a:lumMod val="75000"/>
                    <a:lumOff val="25000"/>
                  </a:schemeClr>
                </a:solidFill>
                <a:latin typeface="Helvetica" pitchFamily="2" charset="0"/>
              </a:rPr>
              <a:t>Crackers </a:t>
            </a:r>
          </a:p>
          <a:p>
            <a:pPr marL="342900" indent="-342900">
              <a:lnSpc>
                <a:spcPct val="150000"/>
              </a:lnSpc>
              <a:buFont typeface="Arial" panose="020B0604020202020204" pitchFamily="34" charset="0"/>
              <a:buChar char="•"/>
            </a:pPr>
            <a:r>
              <a:rPr lang="en-IN" sz="2400" b="1" dirty="0">
                <a:solidFill>
                  <a:schemeClr val="tx1">
                    <a:lumMod val="75000"/>
                    <a:lumOff val="25000"/>
                  </a:schemeClr>
                </a:solidFill>
                <a:latin typeface="Helvetica" pitchFamily="2" charset="0"/>
              </a:rPr>
              <a:t>Other sources</a:t>
            </a:r>
          </a:p>
        </p:txBody>
      </p:sp>
      <p:sp>
        <p:nvSpPr>
          <p:cNvPr id="14" name="TextBox 13">
            <a:extLst>
              <a:ext uri="{FF2B5EF4-FFF2-40B4-BE49-F238E27FC236}">
                <a16:creationId xmlns:a16="http://schemas.microsoft.com/office/drawing/2014/main" id="{ACA1AC4F-1C94-0C46-8A0E-97B305908583}"/>
              </a:ext>
            </a:extLst>
          </p:cNvPr>
          <p:cNvSpPr txBox="1"/>
          <p:nvPr/>
        </p:nvSpPr>
        <p:spPr>
          <a:xfrm>
            <a:off x="8390376" y="3583668"/>
            <a:ext cx="3524249" cy="2805063"/>
          </a:xfrm>
          <a:prstGeom prst="rect">
            <a:avLst/>
          </a:prstGeom>
          <a:noFill/>
        </p:spPr>
        <p:txBody>
          <a:bodyPr wrap="square" rtlCol="0">
            <a:spAutoFit/>
          </a:bodyPr>
          <a:lstStyle/>
          <a:p>
            <a:pPr>
              <a:lnSpc>
                <a:spcPct val="150000"/>
              </a:lnSpc>
            </a:pPr>
            <a:r>
              <a:rPr lang="en-IN" sz="2400" b="1" dirty="0">
                <a:solidFill>
                  <a:schemeClr val="tx1">
                    <a:lumMod val="75000"/>
                    <a:lumOff val="25000"/>
                  </a:schemeClr>
                </a:solidFill>
                <a:latin typeface="Helvetica" pitchFamily="2" charset="0"/>
              </a:rPr>
              <a:t>Dust From:</a:t>
            </a:r>
          </a:p>
          <a:p>
            <a:pPr marL="342900" indent="-342900">
              <a:lnSpc>
                <a:spcPct val="150000"/>
              </a:lnSpc>
              <a:buFont typeface="Arial" panose="020B0604020202020204" pitchFamily="34" charset="0"/>
              <a:buChar char="•"/>
            </a:pPr>
            <a:r>
              <a:rPr lang="en-IN" sz="2400" b="1" dirty="0">
                <a:solidFill>
                  <a:schemeClr val="tx1">
                    <a:lumMod val="75000"/>
                    <a:lumOff val="25000"/>
                  </a:schemeClr>
                </a:solidFill>
                <a:latin typeface="Helvetica" pitchFamily="2" charset="0"/>
              </a:rPr>
              <a:t>Roadside</a:t>
            </a:r>
          </a:p>
          <a:p>
            <a:pPr marL="342900" indent="-342900">
              <a:lnSpc>
                <a:spcPct val="150000"/>
              </a:lnSpc>
              <a:buFont typeface="Arial" panose="020B0604020202020204" pitchFamily="34" charset="0"/>
              <a:buChar char="•"/>
            </a:pPr>
            <a:r>
              <a:rPr lang="en-IN" sz="2400" b="1" dirty="0">
                <a:solidFill>
                  <a:schemeClr val="tx1">
                    <a:lumMod val="75000"/>
                    <a:lumOff val="25000"/>
                  </a:schemeClr>
                </a:solidFill>
                <a:latin typeface="Helvetica" pitchFamily="2" charset="0"/>
              </a:rPr>
              <a:t>Construction</a:t>
            </a:r>
          </a:p>
          <a:p>
            <a:pPr marL="342900" indent="-342900">
              <a:lnSpc>
                <a:spcPct val="150000"/>
              </a:lnSpc>
              <a:buFont typeface="Arial" panose="020B0604020202020204" pitchFamily="34" charset="0"/>
              <a:buChar char="•"/>
            </a:pPr>
            <a:r>
              <a:rPr lang="en-IN" sz="2400" b="1" dirty="0">
                <a:solidFill>
                  <a:schemeClr val="tx1">
                    <a:lumMod val="75000"/>
                    <a:lumOff val="25000"/>
                  </a:schemeClr>
                </a:solidFill>
                <a:latin typeface="Helvetica" pitchFamily="2" charset="0"/>
              </a:rPr>
              <a:t>Open Grounds</a:t>
            </a:r>
          </a:p>
          <a:p>
            <a:pPr marL="342900" indent="-342900">
              <a:lnSpc>
                <a:spcPct val="150000"/>
              </a:lnSpc>
              <a:buFont typeface="Arial" panose="020B0604020202020204" pitchFamily="34" charset="0"/>
              <a:buChar char="•"/>
            </a:pPr>
            <a:r>
              <a:rPr lang="en-IN" sz="2400" b="1" dirty="0">
                <a:solidFill>
                  <a:schemeClr val="tx1">
                    <a:lumMod val="75000"/>
                    <a:lumOff val="25000"/>
                  </a:schemeClr>
                </a:solidFill>
                <a:latin typeface="Helvetica" pitchFamily="2" charset="0"/>
              </a:rPr>
              <a:t>Uncovered Areas</a:t>
            </a:r>
          </a:p>
        </p:txBody>
      </p:sp>
    </p:spTree>
    <p:extLst>
      <p:ext uri="{BB962C8B-B14F-4D97-AF65-F5344CB8AC3E}">
        <p14:creationId xmlns:p14="http://schemas.microsoft.com/office/powerpoint/2010/main" val="3096582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2F33A9A-5CD0-7440-9B84-D589A1E207B8}"/>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23" name="Frame 22">
            <a:extLst>
              <a:ext uri="{FF2B5EF4-FFF2-40B4-BE49-F238E27FC236}">
                <a16:creationId xmlns:a16="http://schemas.microsoft.com/office/drawing/2014/main" id="{FEA95FE6-B9BA-6F4D-9AEF-D4332D2CD2CC}"/>
              </a:ext>
            </a:extLst>
          </p:cNvPr>
          <p:cNvSpPr/>
          <p:nvPr/>
        </p:nvSpPr>
        <p:spPr>
          <a:xfrm>
            <a:off x="-1"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 name="Rectangle 11">
            <a:extLst>
              <a:ext uri="{FF2B5EF4-FFF2-40B4-BE49-F238E27FC236}">
                <a16:creationId xmlns:a16="http://schemas.microsoft.com/office/drawing/2014/main" id="{57B9E0FD-3D85-794C-901B-90748B10A51F}"/>
              </a:ext>
            </a:extLst>
          </p:cNvPr>
          <p:cNvSpPr/>
          <p:nvPr/>
        </p:nvSpPr>
        <p:spPr>
          <a:xfrm>
            <a:off x="1826563" y="1416020"/>
            <a:ext cx="9640720" cy="1143070"/>
          </a:xfrm>
          <a:prstGeom prst="rect">
            <a:avLst/>
          </a:prstGeom>
        </p:spPr>
        <p:txBody>
          <a:bodyPr wrap="square">
            <a:spAutoFit/>
          </a:bodyPr>
          <a:lstStyle/>
          <a:p>
            <a:pPr marL="342900" indent="-342900">
              <a:lnSpc>
                <a:spcPct val="150000"/>
              </a:lnSpc>
              <a:buFont typeface="Wingdings" pitchFamily="2" charset="2"/>
              <a:buChar char="Ø"/>
            </a:pPr>
            <a:endParaRPr lang="en-IN" sz="2400" b="1" dirty="0">
              <a:solidFill>
                <a:schemeClr val="tx1">
                  <a:lumMod val="75000"/>
                  <a:lumOff val="25000"/>
                </a:schemeClr>
              </a:solidFill>
            </a:endParaRPr>
          </a:p>
          <a:p>
            <a:pPr marL="285750" indent="-285750">
              <a:lnSpc>
                <a:spcPct val="150000"/>
              </a:lnSpc>
              <a:buFont typeface="Arial" panose="020B0604020202020204" pitchFamily="34" charset="0"/>
              <a:buChar char="•"/>
            </a:pPr>
            <a:endParaRPr lang="en-IN" sz="2400" dirty="0"/>
          </a:p>
        </p:txBody>
      </p:sp>
      <p:sp>
        <p:nvSpPr>
          <p:cNvPr id="16" name="Rectangle 15">
            <a:extLst>
              <a:ext uri="{FF2B5EF4-FFF2-40B4-BE49-F238E27FC236}">
                <a16:creationId xmlns:a16="http://schemas.microsoft.com/office/drawing/2014/main" id="{FA11310D-9F06-BB4A-967E-4FFF87D636FB}"/>
              </a:ext>
            </a:extLst>
          </p:cNvPr>
          <p:cNvSpPr/>
          <p:nvPr/>
        </p:nvSpPr>
        <p:spPr>
          <a:xfrm>
            <a:off x="576323" y="1582341"/>
            <a:ext cx="12141200" cy="4662815"/>
          </a:xfrm>
          <a:prstGeom prst="rect">
            <a:avLst/>
          </a:prstGeom>
        </p:spPr>
        <p:txBody>
          <a:bodyPr wrap="square">
            <a:spAutoFit/>
          </a:bodyPr>
          <a:lstStyle/>
          <a:p>
            <a:pPr lvl="0">
              <a:lnSpc>
                <a:spcPct val="150000"/>
              </a:lnSpc>
              <a:spcAft>
                <a:spcPts val="0"/>
              </a:spcAft>
            </a:pPr>
            <a:r>
              <a:rPr lang="en-IN" sz="2200" b="1" dirty="0">
                <a:solidFill>
                  <a:schemeClr val="tx1">
                    <a:lumMod val="75000"/>
                    <a:lumOff val="25000"/>
                  </a:schemeClr>
                </a:solidFill>
                <a:latin typeface="Helvetica" pitchFamily="2" charset="0"/>
              </a:rPr>
              <a:t>In a nut-shell, reducing the use of anything that causes Smoke or Dust</a:t>
            </a:r>
          </a:p>
          <a:p>
            <a:pPr marL="342900" lvl="0" indent="-342900">
              <a:spcAft>
                <a:spcPts val="0"/>
              </a:spcAft>
              <a:buFont typeface="Arial" panose="020B0604020202020204" pitchFamily="34" charset="0"/>
              <a:buChar char="•"/>
            </a:pPr>
            <a:endParaRPr lang="en-IN" sz="2200" dirty="0">
              <a:solidFill>
                <a:schemeClr val="tx1">
                  <a:lumMod val="75000"/>
                  <a:lumOff val="25000"/>
                </a:schemeClr>
              </a:solidFill>
              <a:latin typeface="Helvetica" pitchFamily="2" charset="0"/>
            </a:endParaRPr>
          </a:p>
          <a:p>
            <a:pPr marL="342900" lvl="0" indent="-342900">
              <a:spcAft>
                <a:spcPts val="0"/>
              </a:spcAft>
              <a:buFont typeface="Arial" panose="020B0604020202020204" pitchFamily="34" charset="0"/>
              <a:buChar char="•"/>
            </a:pPr>
            <a:r>
              <a:rPr lang="en-IN" sz="2200" dirty="0">
                <a:solidFill>
                  <a:schemeClr val="tx1">
                    <a:lumMod val="75000"/>
                    <a:lumOff val="25000"/>
                  </a:schemeClr>
                </a:solidFill>
                <a:latin typeface="Helvetica" pitchFamily="2" charset="0"/>
              </a:rPr>
              <a:t>Avoid purchase &amp; use of plastic Bags/ single use plastic items</a:t>
            </a:r>
          </a:p>
          <a:p>
            <a:pPr marL="342900" lvl="0" indent="-342900">
              <a:spcAft>
                <a:spcPts val="0"/>
              </a:spcAft>
              <a:buFont typeface="Arial" panose="020B0604020202020204" pitchFamily="34" charset="0"/>
              <a:buChar char="•"/>
            </a:pPr>
            <a:r>
              <a:rPr lang="en-IN" sz="2200" dirty="0">
                <a:solidFill>
                  <a:schemeClr val="tx1">
                    <a:lumMod val="75000"/>
                    <a:lumOff val="25000"/>
                  </a:schemeClr>
                </a:solidFill>
                <a:latin typeface="Helvetica" pitchFamily="2" charset="0"/>
              </a:rPr>
              <a:t>Waste segregation at the source</a:t>
            </a:r>
          </a:p>
          <a:p>
            <a:pPr marL="342900" lvl="0" indent="-342900">
              <a:spcAft>
                <a:spcPts val="0"/>
              </a:spcAft>
              <a:buFont typeface="Arial" panose="020B0604020202020204" pitchFamily="34" charset="0"/>
              <a:buChar char="•"/>
            </a:pPr>
            <a:r>
              <a:rPr lang="en-IN" sz="2200" dirty="0">
                <a:solidFill>
                  <a:schemeClr val="tx1">
                    <a:lumMod val="75000"/>
                    <a:lumOff val="25000"/>
                  </a:schemeClr>
                </a:solidFill>
                <a:latin typeface="Helvetica" pitchFamily="2" charset="0"/>
              </a:rPr>
              <a:t>Covering up uncovered dust patches, ensuring dust free construction</a:t>
            </a:r>
          </a:p>
          <a:p>
            <a:pPr marL="342900" lvl="0" indent="-342900">
              <a:spcAft>
                <a:spcPts val="0"/>
              </a:spcAft>
              <a:buFont typeface="Arial" panose="020B0604020202020204" pitchFamily="34" charset="0"/>
              <a:buChar char="•"/>
            </a:pPr>
            <a:r>
              <a:rPr lang="en-IN" sz="2200" dirty="0">
                <a:solidFill>
                  <a:schemeClr val="tx1">
                    <a:lumMod val="75000"/>
                    <a:lumOff val="25000"/>
                  </a:schemeClr>
                </a:solidFill>
                <a:latin typeface="Helvetica" pitchFamily="2" charset="0"/>
              </a:rPr>
              <a:t>Switching off vehicles at red lights &gt; 15 Seconds</a:t>
            </a:r>
          </a:p>
          <a:p>
            <a:pPr marL="342900" lvl="0" indent="-342900">
              <a:spcAft>
                <a:spcPts val="0"/>
              </a:spcAft>
              <a:buFont typeface="Arial" panose="020B0604020202020204" pitchFamily="34" charset="0"/>
              <a:buChar char="•"/>
            </a:pPr>
            <a:r>
              <a:rPr lang="en-IN" sz="2200" dirty="0">
                <a:solidFill>
                  <a:schemeClr val="tx1">
                    <a:lumMod val="75000"/>
                    <a:lumOff val="25000"/>
                  </a:schemeClr>
                </a:solidFill>
                <a:latin typeface="Helvetica" pitchFamily="2" charset="0"/>
              </a:rPr>
              <a:t>Reducing use of energy and vehicles</a:t>
            </a:r>
          </a:p>
          <a:p>
            <a:pPr marL="342900" lvl="0" indent="-342900">
              <a:spcAft>
                <a:spcPts val="0"/>
              </a:spcAft>
              <a:buFont typeface="Arial" panose="020B0604020202020204" pitchFamily="34" charset="0"/>
              <a:buChar char="•"/>
            </a:pPr>
            <a:r>
              <a:rPr lang="en-IN" sz="2200" dirty="0">
                <a:solidFill>
                  <a:schemeClr val="tx1">
                    <a:lumMod val="75000"/>
                    <a:lumOff val="25000"/>
                  </a:schemeClr>
                </a:solidFill>
                <a:latin typeface="Helvetica" pitchFamily="2" charset="0"/>
              </a:rPr>
              <a:t>Shifting to cleaner fuel</a:t>
            </a:r>
          </a:p>
          <a:p>
            <a:pPr marL="342900" lvl="0" indent="-342900">
              <a:spcAft>
                <a:spcPts val="0"/>
              </a:spcAft>
              <a:buFont typeface="Arial" panose="020B0604020202020204" pitchFamily="34" charset="0"/>
              <a:buChar char="•"/>
            </a:pPr>
            <a:r>
              <a:rPr lang="en-IN" sz="2200" dirty="0">
                <a:solidFill>
                  <a:schemeClr val="tx1">
                    <a:lumMod val="75000"/>
                    <a:lumOff val="25000"/>
                  </a:schemeClr>
                </a:solidFill>
                <a:latin typeface="Helvetica" pitchFamily="2" charset="0"/>
              </a:rPr>
              <a:t>Ensuring pollutions check of vehicle</a:t>
            </a:r>
          </a:p>
          <a:p>
            <a:pPr marL="342900" lvl="0" indent="-342900">
              <a:spcAft>
                <a:spcPts val="0"/>
              </a:spcAft>
              <a:buFont typeface="Arial" panose="020B0604020202020204" pitchFamily="34" charset="0"/>
              <a:buChar char="•"/>
            </a:pPr>
            <a:r>
              <a:rPr lang="en-IN" sz="2200" dirty="0">
                <a:solidFill>
                  <a:schemeClr val="tx1">
                    <a:lumMod val="75000"/>
                    <a:lumOff val="25000"/>
                  </a:schemeClr>
                </a:solidFill>
                <a:latin typeface="Helvetica" pitchFamily="2" charset="0"/>
              </a:rPr>
              <a:t>Ensuring no burning of waste/ crackers</a:t>
            </a:r>
          </a:p>
          <a:p>
            <a:pPr marL="342900" lvl="0" indent="-342900">
              <a:spcAft>
                <a:spcPts val="0"/>
              </a:spcAft>
              <a:buFont typeface="Arial" panose="020B0604020202020204" pitchFamily="34" charset="0"/>
              <a:buChar char="•"/>
            </a:pPr>
            <a:r>
              <a:rPr lang="en-IN" sz="2200" dirty="0">
                <a:solidFill>
                  <a:schemeClr val="tx1">
                    <a:lumMod val="75000"/>
                    <a:lumOff val="25000"/>
                  </a:schemeClr>
                </a:solidFill>
                <a:latin typeface="Helvetica" pitchFamily="2" charset="0"/>
              </a:rPr>
              <a:t>Responsible driving to reduce road congestion</a:t>
            </a:r>
          </a:p>
          <a:p>
            <a:pPr marL="342900" lvl="0" indent="-342900">
              <a:spcAft>
                <a:spcPts val="0"/>
              </a:spcAft>
              <a:buFont typeface="Arial" panose="020B0604020202020204" pitchFamily="34" charset="0"/>
              <a:buChar char="•"/>
            </a:pPr>
            <a:r>
              <a:rPr lang="en-IN" sz="2200" dirty="0">
                <a:solidFill>
                  <a:schemeClr val="tx1">
                    <a:lumMod val="75000"/>
                    <a:lumOff val="25000"/>
                  </a:schemeClr>
                </a:solidFill>
                <a:latin typeface="Helvetica" pitchFamily="2" charset="0"/>
              </a:rPr>
              <a:t>Report instances of backyard/roadside burning of waste to the state pollution control boards</a:t>
            </a:r>
          </a:p>
          <a:p>
            <a:pPr marL="342900" lvl="0" indent="-342900">
              <a:spcAft>
                <a:spcPts val="800"/>
              </a:spcAft>
              <a:buFont typeface="Arial" panose="020B0604020202020204" pitchFamily="34" charset="0"/>
              <a:buChar char="•"/>
            </a:pPr>
            <a:r>
              <a:rPr lang="en-IN" sz="2200" dirty="0">
                <a:solidFill>
                  <a:schemeClr val="tx1">
                    <a:lumMod val="75000"/>
                    <a:lumOff val="25000"/>
                  </a:schemeClr>
                </a:solidFill>
                <a:latin typeface="Helvetica" pitchFamily="2" charset="0"/>
              </a:rPr>
              <a:t>Spreading awareness</a:t>
            </a:r>
          </a:p>
        </p:txBody>
      </p:sp>
      <p:sp>
        <p:nvSpPr>
          <p:cNvPr id="17" name="TextBox 16">
            <a:extLst>
              <a:ext uri="{FF2B5EF4-FFF2-40B4-BE49-F238E27FC236}">
                <a16:creationId xmlns:a16="http://schemas.microsoft.com/office/drawing/2014/main" id="{3EDBC02A-9194-9E49-9DD2-A576D55E722F}"/>
              </a:ext>
            </a:extLst>
          </p:cNvPr>
          <p:cNvSpPr txBox="1"/>
          <p:nvPr/>
        </p:nvSpPr>
        <p:spPr>
          <a:xfrm>
            <a:off x="1401768" y="6411477"/>
            <a:ext cx="10663231" cy="523220"/>
          </a:xfrm>
          <a:prstGeom prst="rect">
            <a:avLst/>
          </a:prstGeom>
          <a:noFill/>
        </p:spPr>
        <p:txBody>
          <a:bodyPr wrap="square" rtlCol="0">
            <a:spAutoFit/>
          </a:bodyPr>
          <a:lstStyle/>
          <a:p>
            <a:pPr algn="ctr"/>
            <a:r>
              <a:rPr lang="en-IN" sz="2800" b="1" dirty="0">
                <a:solidFill>
                  <a:srgbClr val="FF0000"/>
                </a:solidFill>
                <a:latin typeface="Helvetica" pitchFamily="2" charset="0"/>
                <a:cs typeface="Futura Medium" panose="020B0602020204020303" pitchFamily="34" charset="-79"/>
              </a:rPr>
              <a:t>Each step taken is a Minute added to Your &amp; Your Child’s Life</a:t>
            </a:r>
          </a:p>
        </p:txBody>
      </p:sp>
      <p:sp>
        <p:nvSpPr>
          <p:cNvPr id="8" name="Rectangle 7">
            <a:extLst>
              <a:ext uri="{FF2B5EF4-FFF2-40B4-BE49-F238E27FC236}">
                <a16:creationId xmlns:a16="http://schemas.microsoft.com/office/drawing/2014/main" id="{A7186AFD-41D0-AD48-9D98-B4BECC868A1A}"/>
              </a:ext>
            </a:extLst>
          </p:cNvPr>
          <p:cNvSpPr/>
          <p:nvPr/>
        </p:nvSpPr>
        <p:spPr>
          <a:xfrm>
            <a:off x="2074923" y="286940"/>
            <a:ext cx="9144000" cy="1754326"/>
          </a:xfrm>
          <a:prstGeom prst="rect">
            <a:avLst/>
          </a:prstGeom>
        </p:spPr>
        <p:txBody>
          <a:bodyPr wrap="square">
            <a:spAutoFit/>
          </a:bodyPr>
          <a:lstStyle/>
          <a:p>
            <a:pPr algn="ctr"/>
            <a:r>
              <a:rPr lang="en-IN" sz="3600" b="1" dirty="0">
                <a:solidFill>
                  <a:schemeClr val="tx1">
                    <a:lumMod val="75000"/>
                    <a:lumOff val="25000"/>
                  </a:schemeClr>
                </a:solidFill>
                <a:latin typeface="Helvetica" pitchFamily="2" charset="0"/>
                <a:cs typeface="Futura Medium" panose="020B0602020204020303" pitchFamily="34" charset="-79"/>
              </a:rPr>
              <a:t>What do we do</a:t>
            </a:r>
            <a:r>
              <a:rPr lang="en-GB" sz="3600" b="1" dirty="0">
                <a:solidFill>
                  <a:schemeClr val="tx1">
                    <a:lumMod val="75000"/>
                    <a:lumOff val="25000"/>
                  </a:schemeClr>
                </a:solidFill>
                <a:latin typeface="Helvetica" pitchFamily="2" charset="0"/>
                <a:cs typeface="Futura Medium" panose="020B0602020204020303" pitchFamily="34" charset="-79"/>
              </a:rPr>
              <a:t>?</a:t>
            </a:r>
            <a:endParaRPr lang="en-IN" sz="3600" b="1" dirty="0">
              <a:solidFill>
                <a:schemeClr val="tx1">
                  <a:lumMod val="75000"/>
                  <a:lumOff val="25000"/>
                </a:schemeClr>
              </a:solidFill>
              <a:latin typeface="Helvetica" pitchFamily="2" charset="0"/>
              <a:cs typeface="Futura Medium" panose="020B0602020204020303" pitchFamily="34" charset="-79"/>
            </a:endParaRPr>
          </a:p>
          <a:p>
            <a:pPr algn="ctr"/>
            <a:r>
              <a:rPr lang="en-IN" sz="3600" b="1" dirty="0">
                <a:solidFill>
                  <a:schemeClr val="tx1">
                    <a:lumMod val="75000"/>
                    <a:lumOff val="25000"/>
                  </a:schemeClr>
                </a:solidFill>
                <a:latin typeface="Helvetica" pitchFamily="2" charset="0"/>
                <a:cs typeface="Futura Medium" panose="020B0602020204020303" pitchFamily="34" charset="-79"/>
              </a:rPr>
              <a:t>How do we reduce</a:t>
            </a:r>
            <a:r>
              <a:rPr lang="en-GB" sz="3600" b="1" dirty="0">
                <a:solidFill>
                  <a:schemeClr val="tx1">
                    <a:lumMod val="75000"/>
                    <a:lumOff val="25000"/>
                  </a:schemeClr>
                </a:solidFill>
                <a:latin typeface="Helvetica" pitchFamily="2" charset="0"/>
                <a:cs typeface="Futura Medium" panose="020B0602020204020303" pitchFamily="34" charset="-79"/>
              </a:rPr>
              <a:t>?</a:t>
            </a:r>
            <a:endParaRPr lang="en-IN" sz="3600" b="1" dirty="0">
              <a:solidFill>
                <a:schemeClr val="tx1">
                  <a:lumMod val="75000"/>
                  <a:lumOff val="25000"/>
                </a:schemeClr>
              </a:solidFill>
              <a:latin typeface="Helvetica" pitchFamily="2" charset="0"/>
              <a:cs typeface="Futura Medium" panose="020B0602020204020303" pitchFamily="34" charset="-79"/>
            </a:endParaRPr>
          </a:p>
          <a:p>
            <a:pPr algn="ctr"/>
            <a:endParaRPr lang="en-IN" sz="3600" b="1" dirty="0">
              <a:latin typeface="Helvetica" pitchFamily="2" charset="0"/>
              <a:cs typeface="Helvetica" panose="020B0604020202020204" pitchFamily="34" charset="0"/>
            </a:endParaRPr>
          </a:p>
        </p:txBody>
      </p:sp>
    </p:spTree>
    <p:extLst>
      <p:ext uri="{BB962C8B-B14F-4D97-AF65-F5344CB8AC3E}">
        <p14:creationId xmlns:p14="http://schemas.microsoft.com/office/powerpoint/2010/main" val="3444363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D8C0E7B-6F60-0F48-AF67-55F2263EC0F7}"/>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16" name="Teardrop 15">
            <a:extLst>
              <a:ext uri="{FF2B5EF4-FFF2-40B4-BE49-F238E27FC236}">
                <a16:creationId xmlns:a16="http://schemas.microsoft.com/office/drawing/2014/main" id="{D6BBEB4B-FA9E-7141-97FB-055D1C375D74}"/>
              </a:ext>
            </a:extLst>
          </p:cNvPr>
          <p:cNvSpPr/>
          <p:nvPr/>
        </p:nvSpPr>
        <p:spPr>
          <a:xfrm rot="10800000">
            <a:off x="8483600" y="3770295"/>
            <a:ext cx="2819400" cy="3011504"/>
          </a:xfrm>
          <a:prstGeom prst="teardrop">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3"/>
          <p:cNvSpPr txBox="1"/>
          <p:nvPr/>
        </p:nvSpPr>
        <p:spPr>
          <a:xfrm>
            <a:off x="1094857" y="1309996"/>
            <a:ext cx="11277599" cy="1261884"/>
          </a:xfrm>
          <a:prstGeom prst="rect">
            <a:avLst/>
          </a:prstGeom>
        </p:spPr>
        <p:txBody>
          <a:bodyPr wrap="square" lIns="0" tIns="0" rIns="0" bIns="0" rtlCol="0" anchor="t">
            <a:spAutoFit/>
          </a:bodyPr>
          <a:lstStyle/>
          <a:p>
            <a:pPr algn="just">
              <a:lnSpc>
                <a:spcPts val="2520"/>
              </a:lnSpc>
            </a:pPr>
            <a:r>
              <a:rPr lang="en-US" dirty="0">
                <a:solidFill>
                  <a:schemeClr val="tx1">
                    <a:lumMod val="75000"/>
                    <a:lumOff val="25000"/>
                  </a:schemeClr>
                </a:solidFill>
                <a:latin typeface="Helvetica" pitchFamily="2" charset="0"/>
              </a:rPr>
              <a:t>Air pollution, by definition, refers to the presence of undesirable components (above the set limits) that contaminate the air and are detrimental to human health, ecosystem or planet as a whole. </a:t>
            </a:r>
          </a:p>
          <a:p>
            <a:pPr algn="just">
              <a:lnSpc>
                <a:spcPts val="2520"/>
              </a:lnSpc>
            </a:pPr>
            <a:endParaRPr lang="en-US" dirty="0">
              <a:solidFill>
                <a:schemeClr val="tx1">
                  <a:lumMod val="75000"/>
                  <a:lumOff val="25000"/>
                </a:schemeClr>
              </a:solidFill>
              <a:latin typeface="Helvetica" pitchFamily="2" charset="0"/>
            </a:endParaRPr>
          </a:p>
          <a:p>
            <a:pPr algn="just">
              <a:lnSpc>
                <a:spcPts val="2520"/>
              </a:lnSpc>
            </a:pPr>
            <a:r>
              <a:rPr lang="en-US" dirty="0">
                <a:solidFill>
                  <a:schemeClr val="tx1">
                    <a:lumMod val="75000"/>
                    <a:lumOff val="25000"/>
                  </a:schemeClr>
                </a:solidFill>
                <a:latin typeface="Helvetica" pitchFamily="2" charset="0"/>
              </a:rPr>
              <a:t>There are 2 kinds of Air Pollution:         1. Ambient (Outdoor)             2. Household (Indoor)</a:t>
            </a:r>
          </a:p>
        </p:txBody>
      </p:sp>
      <p:sp>
        <p:nvSpPr>
          <p:cNvPr id="4" name="TextBox 4"/>
          <p:cNvSpPr txBox="1"/>
          <p:nvPr/>
        </p:nvSpPr>
        <p:spPr>
          <a:xfrm>
            <a:off x="3762283" y="329254"/>
            <a:ext cx="5480233" cy="714042"/>
          </a:xfrm>
          <a:prstGeom prst="rect">
            <a:avLst/>
          </a:prstGeom>
        </p:spPr>
        <p:txBody>
          <a:bodyPr wrap="square" lIns="0" tIns="0" rIns="0" bIns="0" rtlCol="0" anchor="t">
            <a:spAutoFit/>
          </a:bodyPr>
          <a:lstStyle/>
          <a:p>
            <a:pPr algn="ctr">
              <a:lnSpc>
                <a:spcPts val="6142"/>
              </a:lnSpc>
            </a:pPr>
            <a:r>
              <a:rPr lang="en-US" sz="3600" dirty="0">
                <a:solidFill>
                  <a:schemeClr val="tx1">
                    <a:lumMod val="85000"/>
                    <a:lumOff val="15000"/>
                  </a:schemeClr>
                </a:solidFill>
                <a:latin typeface="Helvetica" pitchFamily="2" charset="0"/>
                <a:cs typeface="Futura Medium" panose="020B0602020204020303" pitchFamily="34" charset="-79"/>
              </a:rPr>
              <a:t>Defining Air Pollution</a:t>
            </a:r>
          </a:p>
        </p:txBody>
      </p:sp>
      <p:sp>
        <p:nvSpPr>
          <p:cNvPr id="6" name="TextBox 5">
            <a:extLst>
              <a:ext uri="{FF2B5EF4-FFF2-40B4-BE49-F238E27FC236}">
                <a16:creationId xmlns:a16="http://schemas.microsoft.com/office/drawing/2014/main" id="{4D8C14D1-8CDB-4643-92F8-332C696F4E5C}"/>
              </a:ext>
            </a:extLst>
          </p:cNvPr>
          <p:cNvSpPr txBox="1"/>
          <p:nvPr/>
        </p:nvSpPr>
        <p:spPr>
          <a:xfrm>
            <a:off x="4635499" y="2739985"/>
            <a:ext cx="3733800" cy="954107"/>
          </a:xfrm>
          <a:prstGeom prst="rect">
            <a:avLst/>
          </a:prstGeom>
          <a:noFill/>
        </p:spPr>
        <p:txBody>
          <a:bodyPr wrap="square" rtlCol="0">
            <a:spAutoFit/>
          </a:bodyPr>
          <a:lstStyle/>
          <a:p>
            <a:pPr algn="ctr"/>
            <a:r>
              <a:rPr lang="en-IN" sz="2800" dirty="0">
                <a:solidFill>
                  <a:schemeClr val="tx1">
                    <a:lumMod val="85000"/>
                    <a:lumOff val="15000"/>
                  </a:schemeClr>
                </a:solidFill>
                <a:latin typeface="Helvetica" pitchFamily="2" charset="0"/>
                <a:cs typeface="Futura Medium" panose="020B0602020204020303" pitchFamily="34" charset="-79"/>
              </a:rPr>
              <a:t>Ambient </a:t>
            </a:r>
          </a:p>
          <a:p>
            <a:pPr algn="ctr"/>
            <a:r>
              <a:rPr lang="en-IN" sz="2800" dirty="0">
                <a:solidFill>
                  <a:schemeClr val="tx1">
                    <a:lumMod val="85000"/>
                    <a:lumOff val="15000"/>
                  </a:schemeClr>
                </a:solidFill>
                <a:latin typeface="Helvetica" pitchFamily="2" charset="0"/>
                <a:cs typeface="Futura Medium" panose="020B0602020204020303" pitchFamily="34" charset="-79"/>
              </a:rPr>
              <a:t>Outdoor Air Pollution</a:t>
            </a:r>
            <a:endParaRPr lang="en-US" sz="2800" dirty="0">
              <a:solidFill>
                <a:schemeClr val="tx1">
                  <a:lumMod val="85000"/>
                  <a:lumOff val="15000"/>
                </a:schemeClr>
              </a:solidFill>
              <a:latin typeface="Helvetica" pitchFamily="2" charset="0"/>
              <a:cs typeface="Futura Medium" panose="020B0602020204020303" pitchFamily="34" charset="-79"/>
            </a:endParaRPr>
          </a:p>
        </p:txBody>
      </p:sp>
      <p:sp>
        <p:nvSpPr>
          <p:cNvPr id="10" name="TextBox 9">
            <a:extLst>
              <a:ext uri="{FF2B5EF4-FFF2-40B4-BE49-F238E27FC236}">
                <a16:creationId xmlns:a16="http://schemas.microsoft.com/office/drawing/2014/main" id="{3C21B518-3334-6C4E-8F55-008CFB8B47CA}"/>
              </a:ext>
            </a:extLst>
          </p:cNvPr>
          <p:cNvSpPr txBox="1"/>
          <p:nvPr/>
        </p:nvSpPr>
        <p:spPr>
          <a:xfrm>
            <a:off x="1094857" y="3928432"/>
            <a:ext cx="4112143" cy="1200329"/>
          </a:xfrm>
          <a:prstGeom prst="rect">
            <a:avLst/>
          </a:prstGeom>
          <a:noFill/>
        </p:spPr>
        <p:txBody>
          <a:bodyPr wrap="square" rtlCol="0">
            <a:spAutoFit/>
          </a:bodyPr>
          <a:lstStyle/>
          <a:p>
            <a:pPr algn="just"/>
            <a:r>
              <a:rPr lang="en-IN" b="1" dirty="0">
                <a:solidFill>
                  <a:schemeClr val="tx1">
                    <a:lumMod val="75000"/>
                    <a:lumOff val="25000"/>
                  </a:schemeClr>
                </a:solidFill>
                <a:latin typeface="Helvetica" pitchFamily="2" charset="0"/>
              </a:rPr>
              <a:t>Contamination of outside air due to toxic emissions from combustion of fuels, chemical industries, vehicles, construction activities etc</a:t>
            </a:r>
            <a:endParaRPr lang="en-US" b="1" dirty="0">
              <a:solidFill>
                <a:schemeClr val="tx1">
                  <a:lumMod val="75000"/>
                  <a:lumOff val="25000"/>
                </a:schemeClr>
              </a:solidFill>
              <a:latin typeface="Helvetica" pitchFamily="2" charset="0"/>
            </a:endParaRPr>
          </a:p>
        </p:txBody>
      </p:sp>
      <p:sp>
        <p:nvSpPr>
          <p:cNvPr id="13" name="TextBox 12">
            <a:extLst>
              <a:ext uri="{FF2B5EF4-FFF2-40B4-BE49-F238E27FC236}">
                <a16:creationId xmlns:a16="http://schemas.microsoft.com/office/drawing/2014/main" id="{32097ECC-0147-BB49-8BE0-B5A1D10859B4}"/>
              </a:ext>
            </a:extLst>
          </p:cNvPr>
          <p:cNvSpPr txBox="1"/>
          <p:nvPr/>
        </p:nvSpPr>
        <p:spPr>
          <a:xfrm>
            <a:off x="8636000" y="4520897"/>
            <a:ext cx="3429000" cy="2308324"/>
          </a:xfrm>
          <a:prstGeom prst="rect">
            <a:avLst/>
          </a:prstGeom>
          <a:noFill/>
        </p:spPr>
        <p:txBody>
          <a:bodyPr wrap="square" rtlCol="0">
            <a:spAutoFit/>
          </a:bodyPr>
          <a:lstStyle/>
          <a:p>
            <a:r>
              <a:rPr lang="en-IN" b="1" dirty="0">
                <a:solidFill>
                  <a:schemeClr val="accent1"/>
                </a:solidFill>
                <a:latin typeface="Helvetica" pitchFamily="2" charset="0"/>
              </a:rPr>
              <a:t>Major pollutants </a:t>
            </a:r>
          </a:p>
          <a:p>
            <a:endParaRPr lang="en-IN" dirty="0">
              <a:solidFill>
                <a:schemeClr val="tx1">
                  <a:lumMod val="75000"/>
                  <a:lumOff val="25000"/>
                </a:schemeClr>
              </a:solidFill>
              <a:latin typeface="Helvetica" pitchFamily="2" charset="0"/>
            </a:endParaRPr>
          </a:p>
          <a:p>
            <a:r>
              <a:rPr lang="en-IN" dirty="0">
                <a:solidFill>
                  <a:schemeClr val="tx1">
                    <a:lumMod val="75000"/>
                    <a:lumOff val="25000"/>
                  </a:schemeClr>
                </a:solidFill>
                <a:latin typeface="Helvetica" pitchFamily="2" charset="0"/>
              </a:rPr>
              <a:t>• Particulate Matter (PM) </a:t>
            </a:r>
          </a:p>
          <a:p>
            <a:r>
              <a:rPr lang="en-IN" dirty="0">
                <a:solidFill>
                  <a:schemeClr val="tx1">
                    <a:lumMod val="75000"/>
                    <a:lumOff val="25000"/>
                  </a:schemeClr>
                </a:solidFill>
                <a:latin typeface="Helvetica" pitchFamily="2" charset="0"/>
              </a:rPr>
              <a:t>• Nitrogen Oxides</a:t>
            </a:r>
            <a:br>
              <a:rPr lang="en-IN" dirty="0">
                <a:solidFill>
                  <a:schemeClr val="tx1">
                    <a:lumMod val="75000"/>
                    <a:lumOff val="25000"/>
                  </a:schemeClr>
                </a:solidFill>
                <a:latin typeface="Helvetica" pitchFamily="2" charset="0"/>
              </a:rPr>
            </a:br>
            <a:r>
              <a:rPr lang="en-IN" dirty="0">
                <a:solidFill>
                  <a:schemeClr val="tx1">
                    <a:lumMod val="75000"/>
                    <a:lumOff val="25000"/>
                  </a:schemeClr>
                </a:solidFill>
                <a:latin typeface="Helvetica" pitchFamily="2" charset="0"/>
              </a:rPr>
              <a:t>• Carbon Monoxide </a:t>
            </a:r>
          </a:p>
          <a:p>
            <a:r>
              <a:rPr lang="en-IN" dirty="0">
                <a:solidFill>
                  <a:schemeClr val="tx1">
                    <a:lumMod val="75000"/>
                    <a:lumOff val="25000"/>
                  </a:schemeClr>
                </a:solidFill>
                <a:latin typeface="Helvetica" pitchFamily="2" charset="0"/>
              </a:rPr>
              <a:t>• Ozone </a:t>
            </a:r>
          </a:p>
          <a:p>
            <a:r>
              <a:rPr lang="en-IN" dirty="0">
                <a:solidFill>
                  <a:schemeClr val="tx1">
                    <a:lumMod val="75000"/>
                    <a:lumOff val="25000"/>
                  </a:schemeClr>
                </a:solidFill>
                <a:latin typeface="Helvetica" pitchFamily="2" charset="0"/>
              </a:rPr>
              <a:t>• Sulphur Dioxide </a:t>
            </a:r>
          </a:p>
          <a:p>
            <a:endParaRPr lang="en-US" dirty="0">
              <a:latin typeface="Helvetica" pitchFamily="2" charset="0"/>
            </a:endParaRPr>
          </a:p>
        </p:txBody>
      </p:sp>
      <p:sp>
        <p:nvSpPr>
          <p:cNvPr id="17" name="TextBox 16">
            <a:extLst>
              <a:ext uri="{FF2B5EF4-FFF2-40B4-BE49-F238E27FC236}">
                <a16:creationId xmlns:a16="http://schemas.microsoft.com/office/drawing/2014/main" id="{6E7E1772-CA6A-4948-A55D-D9683C154365}"/>
              </a:ext>
            </a:extLst>
          </p:cNvPr>
          <p:cNvSpPr txBox="1"/>
          <p:nvPr/>
        </p:nvSpPr>
        <p:spPr>
          <a:xfrm>
            <a:off x="1094857" y="5691760"/>
            <a:ext cx="4572000" cy="1200329"/>
          </a:xfrm>
          <a:prstGeom prst="rect">
            <a:avLst/>
          </a:prstGeom>
          <a:noFill/>
        </p:spPr>
        <p:txBody>
          <a:bodyPr wrap="square" rtlCol="0">
            <a:spAutoFit/>
          </a:bodyPr>
          <a:lstStyle/>
          <a:p>
            <a:pPr marL="285750" indent="-285750">
              <a:buFont typeface="Arial" panose="020B0604020202020204" pitchFamily="34" charset="0"/>
              <a:buChar char="•"/>
            </a:pPr>
            <a:r>
              <a:rPr lang="en-IN" dirty="0">
                <a:solidFill>
                  <a:schemeClr val="tx1">
                    <a:lumMod val="75000"/>
                    <a:lumOff val="25000"/>
                  </a:schemeClr>
                </a:solidFill>
                <a:latin typeface="Helvetica" pitchFamily="2" charset="0"/>
              </a:rPr>
              <a:t>Of all the pollutants, fine Particulate Matter (PM) has the greatest detrimental effect on human health. </a:t>
            </a:r>
          </a:p>
          <a:p>
            <a:pPr marL="285743" indent="-285743">
              <a:buFont typeface="Arial" panose="020B0604020202020204" pitchFamily="34" charset="0"/>
              <a:buChar char="•"/>
            </a:pPr>
            <a:endParaRPr lang="en-US" dirty="0">
              <a:latin typeface="Helvetica" pitchFamily="2" charset="0"/>
            </a:endParaRPr>
          </a:p>
        </p:txBody>
      </p:sp>
      <p:sp>
        <p:nvSpPr>
          <p:cNvPr id="30" name="Frame 29">
            <a:extLst>
              <a:ext uri="{FF2B5EF4-FFF2-40B4-BE49-F238E27FC236}">
                <a16:creationId xmlns:a16="http://schemas.microsoft.com/office/drawing/2014/main" id="{43D0C22D-D7EE-5349-9A36-CFFAC09D6313}"/>
              </a:ext>
            </a:extLst>
          </p:cNvPr>
          <p:cNvSpPr/>
          <p:nvPr/>
        </p:nvSpPr>
        <p:spPr>
          <a:xfrm>
            <a:off x="0"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1" name="TextBox 30">
            <a:extLst>
              <a:ext uri="{FF2B5EF4-FFF2-40B4-BE49-F238E27FC236}">
                <a16:creationId xmlns:a16="http://schemas.microsoft.com/office/drawing/2014/main" id="{58D41D07-EF9A-434D-AD00-B1508FEF9A5B}"/>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ardrop 10">
            <a:extLst>
              <a:ext uri="{FF2B5EF4-FFF2-40B4-BE49-F238E27FC236}">
                <a16:creationId xmlns:a16="http://schemas.microsoft.com/office/drawing/2014/main" id="{B44CFD7F-D069-6D49-AF3D-1869FB4B9069}"/>
              </a:ext>
            </a:extLst>
          </p:cNvPr>
          <p:cNvSpPr/>
          <p:nvPr/>
        </p:nvSpPr>
        <p:spPr>
          <a:xfrm rot="10800000">
            <a:off x="8483600" y="2590801"/>
            <a:ext cx="2819400" cy="3011504"/>
          </a:xfrm>
          <a:prstGeom prst="teardrop">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TextBox 5">
            <a:extLst>
              <a:ext uri="{FF2B5EF4-FFF2-40B4-BE49-F238E27FC236}">
                <a16:creationId xmlns:a16="http://schemas.microsoft.com/office/drawing/2014/main" id="{4D8C14D1-8CDB-4643-92F8-332C696F4E5C}"/>
              </a:ext>
            </a:extLst>
          </p:cNvPr>
          <p:cNvSpPr txBox="1"/>
          <p:nvPr/>
        </p:nvSpPr>
        <p:spPr>
          <a:xfrm>
            <a:off x="4215070" y="685800"/>
            <a:ext cx="4574659" cy="954107"/>
          </a:xfrm>
          <a:prstGeom prst="rect">
            <a:avLst/>
          </a:prstGeom>
          <a:noFill/>
        </p:spPr>
        <p:txBody>
          <a:bodyPr wrap="square" rtlCol="0">
            <a:spAutoFit/>
          </a:bodyPr>
          <a:lstStyle/>
          <a:p>
            <a:pPr algn="ctr"/>
            <a:r>
              <a:rPr lang="en-IN" sz="2800" dirty="0">
                <a:solidFill>
                  <a:schemeClr val="tx1">
                    <a:lumMod val="85000"/>
                    <a:lumOff val="15000"/>
                  </a:schemeClr>
                </a:solidFill>
                <a:latin typeface="Helvetica" pitchFamily="2" charset="0"/>
                <a:cs typeface="Futura Medium" panose="020B0602020204020303" pitchFamily="34" charset="-79"/>
              </a:rPr>
              <a:t>Household </a:t>
            </a:r>
          </a:p>
          <a:p>
            <a:pPr algn="ctr"/>
            <a:r>
              <a:rPr lang="en-IN" sz="2800" dirty="0">
                <a:solidFill>
                  <a:schemeClr val="tx1">
                    <a:lumMod val="85000"/>
                    <a:lumOff val="15000"/>
                  </a:schemeClr>
                </a:solidFill>
                <a:latin typeface="Helvetica" pitchFamily="2" charset="0"/>
                <a:cs typeface="Futura Medium" panose="020B0602020204020303" pitchFamily="34" charset="-79"/>
              </a:rPr>
              <a:t>Indoor Air Pollution</a:t>
            </a:r>
            <a:endParaRPr lang="en-US" sz="2800" dirty="0">
              <a:solidFill>
                <a:schemeClr val="tx1">
                  <a:lumMod val="85000"/>
                  <a:lumOff val="15000"/>
                </a:schemeClr>
              </a:solidFill>
              <a:latin typeface="Helvetica" pitchFamily="2" charset="0"/>
              <a:cs typeface="Futura Medium" panose="020B0602020204020303" pitchFamily="34" charset="-79"/>
            </a:endParaRPr>
          </a:p>
        </p:txBody>
      </p:sp>
      <p:sp>
        <p:nvSpPr>
          <p:cNvPr id="10" name="TextBox 9">
            <a:extLst>
              <a:ext uri="{FF2B5EF4-FFF2-40B4-BE49-F238E27FC236}">
                <a16:creationId xmlns:a16="http://schemas.microsoft.com/office/drawing/2014/main" id="{3C21B518-3334-6C4E-8F55-008CFB8B47CA}"/>
              </a:ext>
            </a:extLst>
          </p:cNvPr>
          <p:cNvSpPr txBox="1"/>
          <p:nvPr/>
        </p:nvSpPr>
        <p:spPr>
          <a:xfrm>
            <a:off x="1375909" y="2215277"/>
            <a:ext cx="5153050" cy="2031325"/>
          </a:xfrm>
          <a:prstGeom prst="rect">
            <a:avLst/>
          </a:prstGeom>
          <a:noFill/>
        </p:spPr>
        <p:txBody>
          <a:bodyPr wrap="square" rtlCol="0">
            <a:spAutoFit/>
          </a:bodyPr>
          <a:lstStyle/>
          <a:p>
            <a:pPr algn="just"/>
            <a:r>
              <a:rPr lang="en-IN" b="1" dirty="0">
                <a:solidFill>
                  <a:schemeClr val="tx1">
                    <a:lumMod val="75000"/>
                    <a:lumOff val="25000"/>
                  </a:schemeClr>
                </a:solidFill>
                <a:latin typeface="Helvetica" pitchFamily="2" charset="0"/>
              </a:rPr>
              <a:t>Contamination of the air inside homes and buildings by fossil fuel/biomass burning and  compounds such as formaldehyde, asbestos, pesticides, lead, cleaning solvents, chloroform and household dust. Indoor air pollution is 5-10 times more harmful than outdoor air pollution.</a:t>
            </a:r>
            <a:endParaRPr lang="en-US" b="1" dirty="0">
              <a:solidFill>
                <a:schemeClr val="tx1">
                  <a:lumMod val="75000"/>
                  <a:lumOff val="25000"/>
                </a:schemeClr>
              </a:solidFill>
              <a:latin typeface="Helvetica" pitchFamily="2" charset="0"/>
            </a:endParaRPr>
          </a:p>
        </p:txBody>
      </p:sp>
      <p:sp>
        <p:nvSpPr>
          <p:cNvPr id="13" name="TextBox 12">
            <a:extLst>
              <a:ext uri="{FF2B5EF4-FFF2-40B4-BE49-F238E27FC236}">
                <a16:creationId xmlns:a16="http://schemas.microsoft.com/office/drawing/2014/main" id="{32097ECC-0147-BB49-8BE0-B5A1D10859B4}"/>
              </a:ext>
            </a:extLst>
          </p:cNvPr>
          <p:cNvSpPr txBox="1"/>
          <p:nvPr/>
        </p:nvSpPr>
        <p:spPr>
          <a:xfrm>
            <a:off x="8779638" y="3381186"/>
            <a:ext cx="3429000" cy="2031325"/>
          </a:xfrm>
          <a:prstGeom prst="rect">
            <a:avLst/>
          </a:prstGeom>
          <a:noFill/>
        </p:spPr>
        <p:txBody>
          <a:bodyPr wrap="square" rtlCol="0">
            <a:spAutoFit/>
          </a:bodyPr>
          <a:lstStyle/>
          <a:p>
            <a:r>
              <a:rPr lang="en-IN" b="1" dirty="0">
                <a:solidFill>
                  <a:schemeClr val="accent1"/>
                </a:solidFill>
                <a:latin typeface="Helvetica" pitchFamily="2" charset="0"/>
              </a:rPr>
              <a:t>Major pollutants </a:t>
            </a:r>
          </a:p>
          <a:p>
            <a:endParaRPr lang="en-IN" dirty="0">
              <a:latin typeface="Helvetica" pitchFamily="2" charset="0"/>
            </a:endParaRPr>
          </a:p>
          <a:p>
            <a:r>
              <a:rPr lang="en-IN" dirty="0">
                <a:solidFill>
                  <a:schemeClr val="tx1">
                    <a:lumMod val="75000"/>
                    <a:lumOff val="25000"/>
                  </a:schemeClr>
                </a:solidFill>
                <a:latin typeface="Helvetica" pitchFamily="2" charset="0"/>
              </a:rPr>
              <a:t>• Particulate Matter </a:t>
            </a:r>
          </a:p>
          <a:p>
            <a:r>
              <a:rPr lang="en-IN" dirty="0">
                <a:solidFill>
                  <a:schemeClr val="tx1">
                    <a:lumMod val="75000"/>
                    <a:lumOff val="25000"/>
                  </a:schemeClr>
                </a:solidFill>
                <a:latin typeface="Helvetica" pitchFamily="2" charset="0"/>
              </a:rPr>
              <a:t>• Carbon Monoxide</a:t>
            </a:r>
          </a:p>
          <a:p>
            <a:r>
              <a:rPr lang="en-IN" dirty="0">
                <a:solidFill>
                  <a:schemeClr val="tx1">
                    <a:lumMod val="75000"/>
                    <a:lumOff val="25000"/>
                  </a:schemeClr>
                </a:solidFill>
                <a:latin typeface="Helvetica" pitchFamily="2" charset="0"/>
              </a:rPr>
              <a:t>• Formaldehyde</a:t>
            </a:r>
            <a:br>
              <a:rPr lang="en-IN" dirty="0">
                <a:solidFill>
                  <a:schemeClr val="tx1">
                    <a:lumMod val="75000"/>
                    <a:lumOff val="25000"/>
                  </a:schemeClr>
                </a:solidFill>
                <a:latin typeface="Helvetica" pitchFamily="2" charset="0"/>
              </a:rPr>
            </a:br>
            <a:r>
              <a:rPr lang="en-IN" dirty="0">
                <a:solidFill>
                  <a:schemeClr val="tx1">
                    <a:lumMod val="75000"/>
                    <a:lumOff val="25000"/>
                  </a:schemeClr>
                </a:solidFill>
                <a:latin typeface="Helvetica" pitchFamily="2" charset="0"/>
              </a:rPr>
              <a:t>• Other toxins </a:t>
            </a:r>
          </a:p>
          <a:p>
            <a:endParaRPr lang="en-US" dirty="0"/>
          </a:p>
        </p:txBody>
      </p:sp>
      <p:sp>
        <p:nvSpPr>
          <p:cNvPr id="2" name="TextBox 1">
            <a:extLst>
              <a:ext uri="{FF2B5EF4-FFF2-40B4-BE49-F238E27FC236}">
                <a16:creationId xmlns:a16="http://schemas.microsoft.com/office/drawing/2014/main" id="{977FC4AE-5D0D-C742-8A79-761F3CEF95FF}"/>
              </a:ext>
            </a:extLst>
          </p:cNvPr>
          <p:cNvSpPr txBox="1"/>
          <p:nvPr/>
        </p:nvSpPr>
        <p:spPr>
          <a:xfrm>
            <a:off x="1375909" y="4888080"/>
            <a:ext cx="5153050" cy="1754326"/>
          </a:xfrm>
          <a:prstGeom prst="rect">
            <a:avLst/>
          </a:prstGeom>
          <a:noFill/>
        </p:spPr>
        <p:txBody>
          <a:bodyPr wrap="square" rtlCol="0">
            <a:spAutoFit/>
          </a:bodyPr>
          <a:lstStyle/>
          <a:p>
            <a:pPr marL="285750" indent="-285750">
              <a:buFont typeface="Arial" panose="020B0604020202020204" pitchFamily="34" charset="0"/>
              <a:buChar char="•"/>
            </a:pPr>
            <a:r>
              <a:rPr lang="en-IN" dirty="0">
                <a:solidFill>
                  <a:schemeClr val="tx1">
                    <a:lumMod val="75000"/>
                    <a:lumOff val="25000"/>
                  </a:schemeClr>
                </a:solidFill>
                <a:latin typeface="Helvetica" pitchFamily="2" charset="0"/>
              </a:rPr>
              <a:t>Women and children from low-income groups are particularly vulnerable because they cook in a multipurpose room, spending long hours in kitchen, with greater exposure to smoke, heat and other pollutants. </a:t>
            </a:r>
          </a:p>
          <a:p>
            <a:pPr marL="285743" indent="-285743">
              <a:buFont typeface="Arial" panose="020B0604020202020204" pitchFamily="34" charset="0"/>
              <a:buChar char="•"/>
            </a:pPr>
            <a:endParaRPr lang="en-US" dirty="0">
              <a:latin typeface="Helvetica" pitchFamily="2" charset="0"/>
            </a:endParaRPr>
          </a:p>
        </p:txBody>
      </p:sp>
      <p:sp>
        <p:nvSpPr>
          <p:cNvPr id="17" name="Frame 16">
            <a:extLst>
              <a:ext uri="{FF2B5EF4-FFF2-40B4-BE49-F238E27FC236}">
                <a16:creationId xmlns:a16="http://schemas.microsoft.com/office/drawing/2014/main" id="{F3C0FF10-F32D-B24C-AA9C-1E30FF1BE108}"/>
              </a:ext>
            </a:extLst>
          </p:cNvPr>
          <p:cNvSpPr/>
          <p:nvPr/>
        </p:nvSpPr>
        <p:spPr>
          <a:xfrm>
            <a:off x="0"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 name="TextBox 17">
            <a:extLst>
              <a:ext uri="{FF2B5EF4-FFF2-40B4-BE49-F238E27FC236}">
                <a16:creationId xmlns:a16="http://schemas.microsoft.com/office/drawing/2014/main" id="{5CBC77CF-BDD2-D84D-8BEE-C4A63A3F4032}"/>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pic>
        <p:nvPicPr>
          <p:cNvPr id="12" name="Picture 11">
            <a:extLst>
              <a:ext uri="{FF2B5EF4-FFF2-40B4-BE49-F238E27FC236}">
                <a16:creationId xmlns:a16="http://schemas.microsoft.com/office/drawing/2014/main" id="{A7CBF1DC-BDC1-9941-8AC3-DE7E61A1021A}"/>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Tree>
    <p:extLst>
      <p:ext uri="{BB962C8B-B14F-4D97-AF65-F5344CB8AC3E}">
        <p14:creationId xmlns:p14="http://schemas.microsoft.com/office/powerpoint/2010/main" val="2112922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1816A4E-8681-FC45-BD0C-95E1A07CADAD}"/>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6" name="TextBox 5">
            <a:extLst>
              <a:ext uri="{FF2B5EF4-FFF2-40B4-BE49-F238E27FC236}">
                <a16:creationId xmlns:a16="http://schemas.microsoft.com/office/drawing/2014/main" id="{4D8C14D1-8CDB-4643-92F8-332C696F4E5C}"/>
              </a:ext>
            </a:extLst>
          </p:cNvPr>
          <p:cNvSpPr txBox="1"/>
          <p:nvPr/>
        </p:nvSpPr>
        <p:spPr>
          <a:xfrm>
            <a:off x="3911600" y="449603"/>
            <a:ext cx="6745026" cy="646331"/>
          </a:xfrm>
          <a:prstGeom prst="rect">
            <a:avLst/>
          </a:prstGeom>
          <a:noFill/>
        </p:spPr>
        <p:txBody>
          <a:bodyPr wrap="square" rtlCol="0">
            <a:spAutoFit/>
          </a:bodyPr>
          <a:lstStyle/>
          <a:p>
            <a:r>
              <a:rPr lang="en-IN" sz="3600" dirty="0">
                <a:solidFill>
                  <a:schemeClr val="tx1">
                    <a:lumMod val="85000"/>
                    <a:lumOff val="15000"/>
                  </a:schemeClr>
                </a:solidFill>
                <a:latin typeface="Helvetica" pitchFamily="2" charset="0"/>
                <a:cs typeface="Futura Medium" panose="020B0602020204020303" pitchFamily="34" charset="-79"/>
              </a:rPr>
              <a:t>Type of Pollutants in Air</a:t>
            </a:r>
          </a:p>
        </p:txBody>
      </p:sp>
      <p:sp>
        <p:nvSpPr>
          <p:cNvPr id="12" name="TextBox 11">
            <a:extLst>
              <a:ext uri="{FF2B5EF4-FFF2-40B4-BE49-F238E27FC236}">
                <a16:creationId xmlns:a16="http://schemas.microsoft.com/office/drawing/2014/main" id="{21E5AA73-DF2A-B446-A3DD-E27D20201507}"/>
              </a:ext>
            </a:extLst>
          </p:cNvPr>
          <p:cNvSpPr txBox="1"/>
          <p:nvPr/>
        </p:nvSpPr>
        <p:spPr>
          <a:xfrm>
            <a:off x="4670942" y="1230630"/>
            <a:ext cx="3662915" cy="954107"/>
          </a:xfrm>
          <a:prstGeom prst="rect">
            <a:avLst/>
          </a:prstGeom>
          <a:noFill/>
        </p:spPr>
        <p:txBody>
          <a:bodyPr wrap="square" rtlCol="0">
            <a:spAutoFit/>
          </a:bodyPr>
          <a:lstStyle/>
          <a:p>
            <a:pPr algn="ctr"/>
            <a:r>
              <a:rPr lang="en-IN" sz="2800" dirty="0">
                <a:solidFill>
                  <a:schemeClr val="tx1">
                    <a:lumMod val="85000"/>
                    <a:lumOff val="15000"/>
                  </a:schemeClr>
                </a:solidFill>
                <a:latin typeface="Helvetica" pitchFamily="2" charset="0"/>
                <a:cs typeface="Futura Medium" panose="020B0602020204020303" pitchFamily="34" charset="-79"/>
              </a:rPr>
              <a:t>Gaseous  </a:t>
            </a:r>
          </a:p>
          <a:p>
            <a:pPr algn="ctr"/>
            <a:r>
              <a:rPr lang="en-IN" sz="2800" dirty="0">
                <a:solidFill>
                  <a:schemeClr val="tx1">
                    <a:lumMod val="85000"/>
                    <a:lumOff val="15000"/>
                  </a:schemeClr>
                </a:solidFill>
                <a:latin typeface="Helvetica" pitchFamily="2" charset="0"/>
                <a:cs typeface="Futura Medium" panose="020B0602020204020303" pitchFamily="34" charset="-79"/>
              </a:rPr>
              <a:t>Pollutants</a:t>
            </a:r>
            <a:endParaRPr lang="en-US" sz="2800" dirty="0">
              <a:solidFill>
                <a:schemeClr val="tx1">
                  <a:lumMod val="85000"/>
                  <a:lumOff val="15000"/>
                </a:schemeClr>
              </a:solidFill>
              <a:latin typeface="Helvetica" pitchFamily="2" charset="0"/>
              <a:cs typeface="Futura Medium" panose="020B0602020204020303" pitchFamily="34" charset="-79"/>
            </a:endParaRPr>
          </a:p>
        </p:txBody>
      </p:sp>
      <p:sp>
        <p:nvSpPr>
          <p:cNvPr id="3" name="TextBox 2">
            <a:extLst>
              <a:ext uri="{FF2B5EF4-FFF2-40B4-BE49-F238E27FC236}">
                <a16:creationId xmlns:a16="http://schemas.microsoft.com/office/drawing/2014/main" id="{661FE998-D196-2445-8B8E-333009BE1243}"/>
              </a:ext>
            </a:extLst>
          </p:cNvPr>
          <p:cNvSpPr txBox="1"/>
          <p:nvPr/>
        </p:nvSpPr>
        <p:spPr>
          <a:xfrm>
            <a:off x="1652863" y="2514602"/>
            <a:ext cx="3325537" cy="2031325"/>
          </a:xfrm>
          <a:prstGeom prst="rect">
            <a:avLst/>
          </a:prstGeom>
          <a:noFill/>
        </p:spPr>
        <p:txBody>
          <a:bodyPr wrap="square" rtlCol="0">
            <a:spAutoFit/>
          </a:bodyPr>
          <a:lstStyle/>
          <a:p>
            <a:pPr algn="just"/>
            <a:r>
              <a:rPr lang="en-IN" b="1" dirty="0">
                <a:solidFill>
                  <a:schemeClr val="tx1">
                    <a:lumMod val="75000"/>
                    <a:lumOff val="25000"/>
                  </a:schemeClr>
                </a:solidFill>
                <a:latin typeface="Helvetica" pitchFamily="2" charset="0"/>
              </a:rPr>
              <a:t>Mixture of gases and hydrocarbons suspended in the air above permissible limits. These toxic gases are released from combustion of fossil fuels and atmospheric reactions etc.</a:t>
            </a:r>
            <a:endParaRPr lang="en-US" b="1" dirty="0">
              <a:solidFill>
                <a:schemeClr val="tx1">
                  <a:lumMod val="75000"/>
                  <a:lumOff val="25000"/>
                </a:schemeClr>
              </a:solidFill>
              <a:latin typeface="Helvetica" pitchFamily="2" charset="0"/>
            </a:endParaRPr>
          </a:p>
        </p:txBody>
      </p:sp>
      <p:sp>
        <p:nvSpPr>
          <p:cNvPr id="4" name="Rectangle 3">
            <a:extLst>
              <a:ext uri="{FF2B5EF4-FFF2-40B4-BE49-F238E27FC236}">
                <a16:creationId xmlns:a16="http://schemas.microsoft.com/office/drawing/2014/main" id="{9843F457-145D-7F41-BB15-9EF8C8E539AB}"/>
              </a:ext>
            </a:extLst>
          </p:cNvPr>
          <p:cNvSpPr/>
          <p:nvPr/>
        </p:nvSpPr>
        <p:spPr>
          <a:xfrm>
            <a:off x="6654800" y="2514602"/>
            <a:ext cx="4876800" cy="3693319"/>
          </a:xfrm>
          <a:prstGeom prst="rect">
            <a:avLst/>
          </a:prstGeom>
        </p:spPr>
        <p:txBody>
          <a:bodyPr>
            <a:spAutoFit/>
          </a:bodyPr>
          <a:lstStyle/>
          <a:p>
            <a:pPr marL="285750" indent="-285750">
              <a:buFont typeface="Arial" panose="020B0604020202020204" pitchFamily="34" charset="0"/>
              <a:buChar char="•"/>
            </a:pPr>
            <a:r>
              <a:rPr lang="en-IN" dirty="0">
                <a:solidFill>
                  <a:schemeClr val="tx1">
                    <a:lumMod val="75000"/>
                    <a:lumOff val="25000"/>
                  </a:schemeClr>
                </a:solidFill>
                <a:latin typeface="Helvetica" pitchFamily="2" charset="0"/>
              </a:rPr>
              <a:t>Nitrogen Oxide </a:t>
            </a:r>
          </a:p>
          <a:p>
            <a:pPr marL="285750" indent="-285750">
              <a:buFont typeface="Arial" panose="020B0604020202020204" pitchFamily="34" charset="0"/>
              <a:buChar char="•"/>
            </a:pPr>
            <a:endParaRPr lang="en-IN" dirty="0">
              <a:solidFill>
                <a:schemeClr val="tx1">
                  <a:lumMod val="75000"/>
                  <a:lumOff val="25000"/>
                </a:schemeClr>
              </a:solidFill>
              <a:latin typeface="Helvetica" pitchFamily="2" charset="0"/>
            </a:endParaRPr>
          </a:p>
          <a:p>
            <a:pPr marL="285750" indent="-285750">
              <a:buFont typeface="Arial" panose="020B0604020202020204" pitchFamily="34" charset="0"/>
              <a:buChar char="•"/>
            </a:pPr>
            <a:r>
              <a:rPr lang="en-IN" dirty="0">
                <a:solidFill>
                  <a:schemeClr val="tx1">
                    <a:lumMod val="75000"/>
                    <a:lumOff val="25000"/>
                  </a:schemeClr>
                </a:solidFill>
                <a:latin typeface="Helvetica" pitchFamily="2" charset="0"/>
              </a:rPr>
              <a:t>Sulphur Dioxide</a:t>
            </a:r>
          </a:p>
          <a:p>
            <a:pPr marL="285750" indent="-285750">
              <a:buFont typeface="Arial" panose="020B0604020202020204" pitchFamily="34" charset="0"/>
              <a:buChar char="•"/>
            </a:pPr>
            <a:endParaRPr lang="en-IN" dirty="0">
              <a:solidFill>
                <a:schemeClr val="tx1">
                  <a:lumMod val="75000"/>
                  <a:lumOff val="25000"/>
                </a:schemeClr>
              </a:solidFill>
              <a:latin typeface="Helvetica" pitchFamily="2" charset="0"/>
            </a:endParaRPr>
          </a:p>
          <a:p>
            <a:pPr marL="285750" indent="-285750">
              <a:buFont typeface="Arial" panose="020B0604020202020204" pitchFamily="34" charset="0"/>
              <a:buChar char="•"/>
            </a:pPr>
            <a:r>
              <a:rPr lang="en-IN" dirty="0">
                <a:solidFill>
                  <a:schemeClr val="tx1">
                    <a:lumMod val="75000"/>
                    <a:lumOff val="25000"/>
                  </a:schemeClr>
                </a:solidFill>
                <a:latin typeface="Helvetica" pitchFamily="2" charset="0"/>
              </a:rPr>
              <a:t>Carbon Monoxide </a:t>
            </a:r>
          </a:p>
          <a:p>
            <a:pPr marL="285750" indent="-285750">
              <a:buFont typeface="Arial" panose="020B0604020202020204" pitchFamily="34" charset="0"/>
              <a:buChar char="•"/>
            </a:pPr>
            <a:endParaRPr lang="en-IN" dirty="0">
              <a:solidFill>
                <a:schemeClr val="tx1">
                  <a:lumMod val="75000"/>
                  <a:lumOff val="25000"/>
                </a:schemeClr>
              </a:solidFill>
              <a:latin typeface="Helvetica" pitchFamily="2" charset="0"/>
            </a:endParaRPr>
          </a:p>
          <a:p>
            <a:pPr marL="285750" indent="-285750">
              <a:buFont typeface="Arial" panose="020B0604020202020204" pitchFamily="34" charset="0"/>
              <a:buChar char="•"/>
            </a:pPr>
            <a:r>
              <a:rPr lang="en-IN" dirty="0">
                <a:solidFill>
                  <a:schemeClr val="tx1">
                    <a:lumMod val="75000"/>
                    <a:lumOff val="25000"/>
                  </a:schemeClr>
                </a:solidFill>
                <a:latin typeface="Helvetica" pitchFamily="2" charset="0"/>
              </a:rPr>
              <a:t>Volatile Organic Compounds (VOCs) </a:t>
            </a:r>
          </a:p>
          <a:p>
            <a:pPr marL="285750" indent="-285750">
              <a:buFont typeface="Arial" panose="020B0604020202020204" pitchFamily="34" charset="0"/>
              <a:buChar char="•"/>
            </a:pPr>
            <a:endParaRPr lang="en-IN" dirty="0">
              <a:solidFill>
                <a:schemeClr val="tx1">
                  <a:lumMod val="75000"/>
                  <a:lumOff val="25000"/>
                </a:schemeClr>
              </a:solidFill>
              <a:latin typeface="Helvetica" pitchFamily="2" charset="0"/>
            </a:endParaRPr>
          </a:p>
          <a:p>
            <a:pPr marL="285750" indent="-285750">
              <a:buFont typeface="Arial" panose="020B0604020202020204" pitchFamily="34" charset="0"/>
              <a:buChar char="•"/>
            </a:pPr>
            <a:r>
              <a:rPr lang="en-IN" dirty="0">
                <a:solidFill>
                  <a:schemeClr val="tx1">
                    <a:lumMod val="75000"/>
                    <a:lumOff val="25000"/>
                  </a:schemeClr>
                </a:solidFill>
                <a:latin typeface="Helvetica" pitchFamily="2" charset="0"/>
              </a:rPr>
              <a:t>Greenhouse Gases such as Methane </a:t>
            </a:r>
          </a:p>
          <a:p>
            <a:pPr marL="285750" indent="-285750">
              <a:buFont typeface="Arial" panose="020B0604020202020204" pitchFamily="34" charset="0"/>
              <a:buChar char="•"/>
            </a:pPr>
            <a:endParaRPr lang="en-IN" dirty="0">
              <a:solidFill>
                <a:schemeClr val="tx1">
                  <a:lumMod val="75000"/>
                  <a:lumOff val="25000"/>
                </a:schemeClr>
              </a:solidFill>
              <a:latin typeface="Helvetica" pitchFamily="2" charset="0"/>
            </a:endParaRPr>
          </a:p>
          <a:p>
            <a:pPr marL="285750" indent="-285750">
              <a:buFont typeface="Arial" panose="020B0604020202020204" pitchFamily="34" charset="0"/>
              <a:buChar char="•"/>
            </a:pPr>
            <a:r>
              <a:rPr lang="en-IN" dirty="0">
                <a:solidFill>
                  <a:schemeClr val="tx1">
                    <a:lumMod val="75000"/>
                    <a:lumOff val="25000"/>
                  </a:schemeClr>
                </a:solidFill>
                <a:latin typeface="Helvetica" pitchFamily="2" charset="0"/>
              </a:rPr>
              <a:t>Ground Level Ozone</a:t>
            </a:r>
          </a:p>
          <a:p>
            <a:pPr marL="285750" indent="-285750">
              <a:buFont typeface="Arial" panose="020B0604020202020204" pitchFamily="34" charset="0"/>
              <a:buChar char="•"/>
            </a:pPr>
            <a:endParaRPr lang="en-IN" dirty="0">
              <a:solidFill>
                <a:schemeClr val="tx1">
                  <a:lumMod val="75000"/>
                  <a:lumOff val="25000"/>
                </a:schemeClr>
              </a:solidFill>
              <a:latin typeface="Helvetica" pitchFamily="2" charset="0"/>
            </a:endParaRPr>
          </a:p>
          <a:p>
            <a:pPr marL="285750" indent="-285750">
              <a:buFont typeface="Arial" panose="020B0604020202020204" pitchFamily="34" charset="0"/>
              <a:buChar char="•"/>
            </a:pPr>
            <a:r>
              <a:rPr lang="en-IN" dirty="0">
                <a:solidFill>
                  <a:schemeClr val="tx1">
                    <a:lumMod val="75000"/>
                    <a:lumOff val="25000"/>
                  </a:schemeClr>
                </a:solidFill>
                <a:latin typeface="Helvetica" pitchFamily="2" charset="0"/>
              </a:rPr>
              <a:t>Black Carbon (Sooty Particles)</a:t>
            </a:r>
            <a:endParaRPr lang="en-US" dirty="0">
              <a:solidFill>
                <a:schemeClr val="tx1">
                  <a:lumMod val="75000"/>
                  <a:lumOff val="25000"/>
                </a:schemeClr>
              </a:solidFill>
              <a:latin typeface="Helvetica" pitchFamily="2" charset="0"/>
            </a:endParaRPr>
          </a:p>
        </p:txBody>
      </p:sp>
      <p:sp>
        <p:nvSpPr>
          <p:cNvPr id="22" name="Frame 21">
            <a:extLst>
              <a:ext uri="{FF2B5EF4-FFF2-40B4-BE49-F238E27FC236}">
                <a16:creationId xmlns:a16="http://schemas.microsoft.com/office/drawing/2014/main" id="{785AAED5-5C51-FD40-AB3E-7166602678A1}"/>
              </a:ext>
            </a:extLst>
          </p:cNvPr>
          <p:cNvSpPr/>
          <p:nvPr/>
        </p:nvSpPr>
        <p:spPr>
          <a:xfrm>
            <a:off x="0"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 name="TextBox 22">
            <a:extLst>
              <a:ext uri="{FF2B5EF4-FFF2-40B4-BE49-F238E27FC236}">
                <a16:creationId xmlns:a16="http://schemas.microsoft.com/office/drawing/2014/main" id="{5A1E0387-55D4-0B46-90E8-19F3C75D2F9C}"/>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Tree>
    <p:extLst>
      <p:ext uri="{BB962C8B-B14F-4D97-AF65-F5344CB8AC3E}">
        <p14:creationId xmlns:p14="http://schemas.microsoft.com/office/powerpoint/2010/main" val="4173668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C57321E-4A34-2843-B03D-EA57EEB54E58}"/>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sp>
        <p:nvSpPr>
          <p:cNvPr id="8" name="Snip Diagonal Corner Rectangle 7">
            <a:extLst>
              <a:ext uri="{FF2B5EF4-FFF2-40B4-BE49-F238E27FC236}">
                <a16:creationId xmlns:a16="http://schemas.microsoft.com/office/drawing/2014/main" id="{6E21D736-02F2-2D44-9F5D-A86FAA6ADE2E}"/>
              </a:ext>
            </a:extLst>
          </p:cNvPr>
          <p:cNvSpPr/>
          <p:nvPr/>
        </p:nvSpPr>
        <p:spPr>
          <a:xfrm>
            <a:off x="8818893" y="2223153"/>
            <a:ext cx="3398507" cy="3415647"/>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21E5AA73-DF2A-B446-A3DD-E27D20201507}"/>
              </a:ext>
            </a:extLst>
          </p:cNvPr>
          <p:cNvSpPr txBox="1"/>
          <p:nvPr/>
        </p:nvSpPr>
        <p:spPr>
          <a:xfrm>
            <a:off x="4062670" y="1347534"/>
            <a:ext cx="4879457" cy="523220"/>
          </a:xfrm>
          <a:prstGeom prst="rect">
            <a:avLst/>
          </a:prstGeom>
          <a:noFill/>
        </p:spPr>
        <p:txBody>
          <a:bodyPr wrap="square" rtlCol="0">
            <a:spAutoFit/>
          </a:bodyPr>
          <a:lstStyle/>
          <a:p>
            <a:r>
              <a:rPr lang="en-IN" sz="2800" dirty="0">
                <a:solidFill>
                  <a:schemeClr val="tx1">
                    <a:lumMod val="85000"/>
                    <a:lumOff val="15000"/>
                  </a:schemeClr>
                </a:solidFill>
                <a:latin typeface="Helvetica" pitchFamily="2" charset="0"/>
                <a:cs typeface="Futura Medium" panose="020B0602020204020303" pitchFamily="34" charset="-79"/>
              </a:rPr>
              <a:t>Particulate Matter (PM)</a:t>
            </a:r>
            <a:endParaRPr lang="en-US" sz="2800" dirty="0">
              <a:solidFill>
                <a:schemeClr val="tx1">
                  <a:lumMod val="85000"/>
                  <a:lumOff val="15000"/>
                </a:schemeClr>
              </a:solidFill>
              <a:latin typeface="Helvetica" pitchFamily="2" charset="0"/>
              <a:cs typeface="Futura Medium" panose="020B0602020204020303" pitchFamily="34" charset="-79"/>
            </a:endParaRPr>
          </a:p>
        </p:txBody>
      </p:sp>
      <p:sp>
        <p:nvSpPr>
          <p:cNvPr id="3" name="TextBox 2">
            <a:extLst>
              <a:ext uri="{FF2B5EF4-FFF2-40B4-BE49-F238E27FC236}">
                <a16:creationId xmlns:a16="http://schemas.microsoft.com/office/drawing/2014/main" id="{661FE998-D196-2445-8B8E-333009BE1243}"/>
              </a:ext>
            </a:extLst>
          </p:cNvPr>
          <p:cNvSpPr txBox="1"/>
          <p:nvPr/>
        </p:nvSpPr>
        <p:spPr>
          <a:xfrm>
            <a:off x="1320799" y="2132364"/>
            <a:ext cx="4759005" cy="3416320"/>
          </a:xfrm>
          <a:prstGeom prst="rect">
            <a:avLst/>
          </a:prstGeom>
          <a:noFill/>
        </p:spPr>
        <p:txBody>
          <a:bodyPr wrap="square" rtlCol="0">
            <a:spAutoFit/>
          </a:bodyPr>
          <a:lstStyle/>
          <a:p>
            <a:pPr marL="285750" indent="-285750" algn="just">
              <a:buFont typeface="Arial" panose="020B0604020202020204" pitchFamily="34" charset="0"/>
              <a:buChar char="•"/>
            </a:pPr>
            <a:r>
              <a:rPr lang="en-IN" b="1" dirty="0">
                <a:solidFill>
                  <a:schemeClr val="tx1">
                    <a:lumMod val="75000"/>
                    <a:lumOff val="25000"/>
                  </a:schemeClr>
                </a:solidFill>
                <a:latin typeface="Helvetica" pitchFamily="2" charset="0"/>
              </a:rPr>
              <a:t>Particles containing a mix of toxic metals, hydrocarbons &amp; liquids suspended in the air that can penetrate deep into the airways, lungs and then enter the bloodstream to cause damage. </a:t>
            </a:r>
          </a:p>
          <a:p>
            <a:pPr algn="just"/>
            <a:endParaRPr lang="en-IN" b="1" dirty="0">
              <a:solidFill>
                <a:schemeClr val="tx1">
                  <a:lumMod val="75000"/>
                  <a:lumOff val="25000"/>
                </a:schemeClr>
              </a:solidFill>
              <a:latin typeface="Helvetica" pitchFamily="2" charset="0"/>
            </a:endParaRPr>
          </a:p>
          <a:p>
            <a:pPr marL="285750" indent="-285750" algn="just">
              <a:buFont typeface="Arial" panose="020B0604020202020204" pitchFamily="34" charset="0"/>
              <a:buChar char="•"/>
            </a:pPr>
            <a:r>
              <a:rPr lang="en-IN" b="1" dirty="0">
                <a:solidFill>
                  <a:schemeClr val="tx1">
                    <a:lumMod val="75000"/>
                    <a:lumOff val="25000"/>
                  </a:schemeClr>
                </a:solidFill>
                <a:latin typeface="Helvetica" pitchFamily="2" charset="0"/>
              </a:rPr>
              <a:t>They are divided as per their size.</a:t>
            </a:r>
          </a:p>
          <a:p>
            <a:pPr algn="just"/>
            <a:endParaRPr lang="en-IN" b="1" dirty="0">
              <a:solidFill>
                <a:schemeClr val="tx1">
                  <a:lumMod val="75000"/>
                  <a:lumOff val="25000"/>
                </a:schemeClr>
              </a:solidFill>
              <a:latin typeface="Helvetica" pitchFamily="2" charset="0"/>
            </a:endParaRPr>
          </a:p>
          <a:p>
            <a:pPr marL="285750" indent="-285750" algn="just">
              <a:buFont typeface="Arial" panose="020B0604020202020204" pitchFamily="34" charset="0"/>
              <a:buChar char="•"/>
            </a:pPr>
            <a:r>
              <a:rPr lang="en-IN" b="1" dirty="0">
                <a:solidFill>
                  <a:schemeClr val="tx1">
                    <a:lumMod val="75000"/>
                    <a:lumOff val="25000"/>
                  </a:schemeClr>
                </a:solidFill>
                <a:latin typeface="Helvetica" pitchFamily="2" charset="0"/>
              </a:rPr>
              <a:t>PM10 (10 micron) and PM2.5 (2.5 micron) and Ultrafine (less than 1 micron) are the important particles.</a:t>
            </a:r>
            <a:endParaRPr lang="en-US" b="1" dirty="0">
              <a:solidFill>
                <a:schemeClr val="tx1">
                  <a:lumMod val="75000"/>
                  <a:lumOff val="25000"/>
                </a:schemeClr>
              </a:solidFill>
              <a:latin typeface="Helvetica" pitchFamily="2" charset="0"/>
            </a:endParaRPr>
          </a:p>
        </p:txBody>
      </p:sp>
      <p:sp>
        <p:nvSpPr>
          <p:cNvPr id="2" name="Rectangle 1">
            <a:extLst>
              <a:ext uri="{FF2B5EF4-FFF2-40B4-BE49-F238E27FC236}">
                <a16:creationId xmlns:a16="http://schemas.microsoft.com/office/drawing/2014/main" id="{C5EBB5E4-F60E-694E-A2B3-EA28C40D7CAF}"/>
              </a:ext>
            </a:extLst>
          </p:cNvPr>
          <p:cNvSpPr/>
          <p:nvPr/>
        </p:nvSpPr>
        <p:spPr>
          <a:xfrm>
            <a:off x="8965678" y="2330202"/>
            <a:ext cx="3251722" cy="3031599"/>
          </a:xfrm>
          <a:prstGeom prst="rect">
            <a:avLst/>
          </a:prstGeom>
        </p:spPr>
        <p:txBody>
          <a:bodyPr wrap="square">
            <a:spAutoFit/>
          </a:bodyPr>
          <a:lstStyle/>
          <a:p>
            <a:r>
              <a:rPr lang="en-IN" sz="2800" dirty="0">
                <a:solidFill>
                  <a:schemeClr val="accent1"/>
                </a:solidFill>
                <a:latin typeface="Helvetica" pitchFamily="2" charset="0"/>
              </a:rPr>
              <a:t>   </a:t>
            </a:r>
            <a:endParaRPr lang="en-IN" sz="2800" b="1" dirty="0">
              <a:solidFill>
                <a:schemeClr val="accent1"/>
              </a:solidFill>
              <a:latin typeface="Helvetica" pitchFamily="2" charset="0"/>
            </a:endParaRPr>
          </a:p>
          <a:p>
            <a:endParaRPr lang="en-IN" sz="1900" dirty="0">
              <a:solidFill>
                <a:schemeClr val="accent1"/>
              </a:solidFill>
              <a:latin typeface="Helvetica" pitchFamily="2" charset="0"/>
            </a:endParaRPr>
          </a:p>
          <a:p>
            <a:pPr marL="285743" indent="-285743">
              <a:buFont typeface="Arial" panose="020B0604020202020204" pitchFamily="34" charset="0"/>
              <a:buChar char="•"/>
            </a:pPr>
            <a:r>
              <a:rPr lang="en-IN" dirty="0">
                <a:solidFill>
                  <a:schemeClr val="tx1">
                    <a:lumMod val="75000"/>
                    <a:lumOff val="25000"/>
                  </a:schemeClr>
                </a:solidFill>
                <a:latin typeface="Helvetica" pitchFamily="2" charset="0"/>
              </a:rPr>
              <a:t>Particles with diameter of 10 microns or less. </a:t>
            </a:r>
          </a:p>
          <a:p>
            <a:pPr marL="285743" indent="-285743" algn="just">
              <a:buFont typeface="Arial" panose="020B0604020202020204" pitchFamily="34" charset="0"/>
              <a:buChar char="•"/>
            </a:pPr>
            <a:r>
              <a:rPr lang="en-IN" dirty="0">
                <a:solidFill>
                  <a:schemeClr val="tx1">
                    <a:lumMod val="75000"/>
                    <a:lumOff val="25000"/>
                  </a:schemeClr>
                </a:solidFill>
                <a:latin typeface="Helvetica" pitchFamily="2" charset="0"/>
              </a:rPr>
              <a:t>Primarily come from Dust.</a:t>
            </a:r>
          </a:p>
          <a:p>
            <a:pPr marL="285743" indent="-285743" algn="just">
              <a:buFont typeface="Arial" panose="020B0604020202020204" pitchFamily="34" charset="0"/>
              <a:buChar char="•"/>
            </a:pPr>
            <a:r>
              <a:rPr lang="en-IN" dirty="0">
                <a:solidFill>
                  <a:schemeClr val="tx1">
                    <a:lumMod val="75000"/>
                    <a:lumOff val="25000"/>
                  </a:schemeClr>
                </a:solidFill>
                <a:latin typeface="Helvetica" pitchFamily="2" charset="0"/>
              </a:rPr>
              <a:t>Can pass through the nose, throat and enter the lungs.</a:t>
            </a:r>
          </a:p>
          <a:p>
            <a:pPr marL="285743" indent="-285743" algn="just">
              <a:buFont typeface="Arial" panose="020B0604020202020204" pitchFamily="34" charset="0"/>
              <a:buChar char="•"/>
            </a:pPr>
            <a:r>
              <a:rPr lang="en-IN" dirty="0">
                <a:solidFill>
                  <a:schemeClr val="tx1">
                    <a:lumMod val="75000"/>
                    <a:lumOff val="25000"/>
                  </a:schemeClr>
                </a:solidFill>
                <a:latin typeface="Helvetica" pitchFamily="2" charset="0"/>
              </a:rPr>
              <a:t>Includes airborne particles like pollen, </a:t>
            </a:r>
            <a:r>
              <a:rPr lang="en-IN" dirty="0" err="1">
                <a:solidFill>
                  <a:schemeClr val="tx1">
                    <a:lumMod val="75000"/>
                    <a:lumOff val="25000"/>
                  </a:schemeClr>
                </a:solidFill>
                <a:latin typeface="Helvetica" pitchFamily="2" charset="0"/>
              </a:rPr>
              <a:t>mold</a:t>
            </a:r>
            <a:r>
              <a:rPr lang="en-IN" dirty="0">
                <a:solidFill>
                  <a:schemeClr val="tx1">
                    <a:lumMod val="75000"/>
                    <a:lumOff val="25000"/>
                  </a:schemeClr>
                </a:solidFill>
                <a:latin typeface="Helvetica" pitchFamily="2" charset="0"/>
              </a:rPr>
              <a:t> etc.</a:t>
            </a:r>
            <a:endParaRPr lang="en-US" dirty="0">
              <a:solidFill>
                <a:schemeClr val="tx1">
                  <a:lumMod val="75000"/>
                  <a:lumOff val="25000"/>
                </a:schemeClr>
              </a:solidFill>
              <a:latin typeface="Helvetica" pitchFamily="2" charset="0"/>
            </a:endParaRPr>
          </a:p>
        </p:txBody>
      </p:sp>
      <p:sp>
        <p:nvSpPr>
          <p:cNvPr id="21" name="Frame 20">
            <a:extLst>
              <a:ext uri="{FF2B5EF4-FFF2-40B4-BE49-F238E27FC236}">
                <a16:creationId xmlns:a16="http://schemas.microsoft.com/office/drawing/2014/main" id="{6AD1B521-BB80-224B-A836-51286F916543}"/>
              </a:ext>
            </a:extLst>
          </p:cNvPr>
          <p:cNvSpPr/>
          <p:nvPr/>
        </p:nvSpPr>
        <p:spPr>
          <a:xfrm>
            <a:off x="0"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 name="TextBox 21">
            <a:extLst>
              <a:ext uri="{FF2B5EF4-FFF2-40B4-BE49-F238E27FC236}">
                <a16:creationId xmlns:a16="http://schemas.microsoft.com/office/drawing/2014/main" id="{E1EABAFF-238E-CA41-8E18-8B77AAE54D14}"/>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
        <p:nvSpPr>
          <p:cNvPr id="9" name="Rectangle 8">
            <a:extLst>
              <a:ext uri="{FF2B5EF4-FFF2-40B4-BE49-F238E27FC236}">
                <a16:creationId xmlns:a16="http://schemas.microsoft.com/office/drawing/2014/main" id="{9D9C5C48-79E9-EE4D-B8D9-45B98BD62127}"/>
              </a:ext>
            </a:extLst>
          </p:cNvPr>
          <p:cNvSpPr/>
          <p:nvPr/>
        </p:nvSpPr>
        <p:spPr>
          <a:xfrm>
            <a:off x="9169400" y="2514600"/>
            <a:ext cx="1438214" cy="523220"/>
          </a:xfrm>
          <a:prstGeom prst="rect">
            <a:avLst/>
          </a:prstGeom>
        </p:spPr>
        <p:txBody>
          <a:bodyPr wrap="none">
            <a:spAutoFit/>
          </a:bodyPr>
          <a:lstStyle/>
          <a:p>
            <a:r>
              <a:rPr lang="en-IN" sz="2800" dirty="0">
                <a:solidFill>
                  <a:schemeClr val="accent1"/>
                </a:solidFill>
                <a:latin typeface="Open Sans Light Bold"/>
              </a:rPr>
              <a:t> </a:t>
            </a:r>
            <a:r>
              <a:rPr lang="en-IN" sz="2800" b="1" dirty="0">
                <a:solidFill>
                  <a:schemeClr val="accent1"/>
                </a:solidFill>
                <a:latin typeface="Open Sans Light Bold"/>
              </a:rPr>
              <a:t>PM 10 </a:t>
            </a:r>
            <a:endParaRPr lang="en-US" sz="2800" dirty="0"/>
          </a:p>
        </p:txBody>
      </p:sp>
      <p:pic>
        <p:nvPicPr>
          <p:cNvPr id="5122" name="Picture 3" descr="page6image42884768">
            <a:extLst>
              <a:ext uri="{FF2B5EF4-FFF2-40B4-BE49-F238E27FC236}">
                <a16:creationId xmlns:a16="http://schemas.microsoft.com/office/drawing/2014/main" id="{EB06E204-2C6F-1843-84AA-F8F3189C78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16" y="1478217"/>
            <a:ext cx="546100" cy="4699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85CFDA2-FFDB-C64F-A079-7792EAE5AC66}"/>
              </a:ext>
            </a:extLst>
          </p:cNvPr>
          <p:cNvSpPr txBox="1"/>
          <p:nvPr/>
        </p:nvSpPr>
        <p:spPr>
          <a:xfrm>
            <a:off x="3911600" y="449603"/>
            <a:ext cx="6745026" cy="646331"/>
          </a:xfrm>
          <a:prstGeom prst="rect">
            <a:avLst/>
          </a:prstGeom>
          <a:noFill/>
        </p:spPr>
        <p:txBody>
          <a:bodyPr wrap="square" rtlCol="0">
            <a:spAutoFit/>
          </a:bodyPr>
          <a:lstStyle/>
          <a:p>
            <a:r>
              <a:rPr lang="en-IN" sz="3600" dirty="0">
                <a:solidFill>
                  <a:schemeClr val="tx1">
                    <a:lumMod val="85000"/>
                    <a:lumOff val="15000"/>
                  </a:schemeClr>
                </a:solidFill>
                <a:latin typeface="Helvetica" pitchFamily="2" charset="0"/>
                <a:cs typeface="Futura Medium" panose="020B0602020204020303" pitchFamily="34" charset="-79"/>
              </a:rPr>
              <a:t>Type of Pollutants in Air</a:t>
            </a:r>
          </a:p>
        </p:txBody>
      </p:sp>
    </p:spTree>
    <p:extLst>
      <p:ext uri="{BB962C8B-B14F-4D97-AF65-F5344CB8AC3E}">
        <p14:creationId xmlns:p14="http://schemas.microsoft.com/office/powerpoint/2010/main" val="3986098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834D041-D8FE-864B-8D35-C56B9D9004C6}"/>
              </a:ext>
            </a:extLst>
          </p:cNvPr>
          <p:cNvPicPr>
            <a:picLocks noChangeAspect="1"/>
          </p:cNvPicPr>
          <p:nvPr/>
        </p:nvPicPr>
        <p:blipFill rotWithShape="1">
          <a:blip r:embed="rId2">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pic>
        <p:nvPicPr>
          <p:cNvPr id="17" name="Picture 16">
            <a:extLst>
              <a:ext uri="{FF2B5EF4-FFF2-40B4-BE49-F238E27FC236}">
                <a16:creationId xmlns:a16="http://schemas.microsoft.com/office/drawing/2014/main" id="{701F30FB-9210-6240-9926-F3EA72AD5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0286" y="1717630"/>
            <a:ext cx="6580514" cy="4987970"/>
          </a:xfrm>
          <a:prstGeom prst="rect">
            <a:avLst/>
          </a:prstGeom>
        </p:spPr>
      </p:pic>
      <p:sp>
        <p:nvSpPr>
          <p:cNvPr id="16" name="Snip Diagonal Corner Rectangle 15">
            <a:extLst>
              <a:ext uri="{FF2B5EF4-FFF2-40B4-BE49-F238E27FC236}">
                <a16:creationId xmlns:a16="http://schemas.microsoft.com/office/drawing/2014/main" id="{824C2295-AC98-7E48-9E50-12124A13DD86}"/>
              </a:ext>
            </a:extLst>
          </p:cNvPr>
          <p:cNvSpPr/>
          <p:nvPr/>
        </p:nvSpPr>
        <p:spPr>
          <a:xfrm>
            <a:off x="1930400" y="1929052"/>
            <a:ext cx="3985886" cy="3557348"/>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ectangle 7">
            <a:extLst>
              <a:ext uri="{FF2B5EF4-FFF2-40B4-BE49-F238E27FC236}">
                <a16:creationId xmlns:a16="http://schemas.microsoft.com/office/drawing/2014/main" id="{8846A996-9444-844A-B31B-C117D195EDA0}"/>
              </a:ext>
            </a:extLst>
          </p:cNvPr>
          <p:cNvSpPr/>
          <p:nvPr/>
        </p:nvSpPr>
        <p:spPr>
          <a:xfrm>
            <a:off x="1955416" y="2873375"/>
            <a:ext cx="3960870" cy="2031325"/>
          </a:xfrm>
          <a:prstGeom prst="rect">
            <a:avLst/>
          </a:prstGeom>
        </p:spPr>
        <p:txBody>
          <a:bodyPr wrap="square">
            <a:spAutoFit/>
          </a:bodyPr>
          <a:lstStyle/>
          <a:p>
            <a:pPr marL="285743" indent="-285743" algn="just">
              <a:buFont typeface="Arial" panose="020B0604020202020204" pitchFamily="34" charset="0"/>
              <a:buChar char="•"/>
            </a:pPr>
            <a:r>
              <a:rPr lang="en-IN" dirty="0">
                <a:solidFill>
                  <a:schemeClr val="tx1">
                    <a:lumMod val="75000"/>
                    <a:lumOff val="25000"/>
                  </a:schemeClr>
                </a:solidFill>
                <a:latin typeface="Helvetica" pitchFamily="2" charset="0"/>
              </a:rPr>
              <a:t>Particles with diameter of 2.5 micron or less.</a:t>
            </a:r>
          </a:p>
          <a:p>
            <a:pPr marL="285743" indent="-285743" algn="just">
              <a:buFont typeface="Arial" panose="020B0604020202020204" pitchFamily="34" charset="0"/>
              <a:buChar char="•"/>
            </a:pPr>
            <a:r>
              <a:rPr lang="en-IN" dirty="0">
                <a:solidFill>
                  <a:schemeClr val="tx1">
                    <a:lumMod val="75000"/>
                    <a:lumOff val="25000"/>
                  </a:schemeClr>
                </a:solidFill>
                <a:latin typeface="Helvetica" pitchFamily="2" charset="0"/>
              </a:rPr>
              <a:t>Can penetrate deep into the lungs and enter the bloodstream.</a:t>
            </a:r>
          </a:p>
          <a:p>
            <a:pPr marL="285743" indent="-285743" algn="just">
              <a:buFont typeface="Arial" panose="020B0604020202020204" pitchFamily="34" charset="0"/>
              <a:buChar char="•"/>
            </a:pPr>
            <a:r>
              <a:rPr lang="en-IN" dirty="0">
                <a:solidFill>
                  <a:schemeClr val="tx1">
                    <a:lumMod val="75000"/>
                    <a:lumOff val="25000"/>
                  </a:schemeClr>
                </a:solidFill>
                <a:latin typeface="Helvetica" pitchFamily="2" charset="0"/>
              </a:rPr>
              <a:t>Includes emissions from combustion engines, organic compounds, metal industries etc</a:t>
            </a:r>
            <a:endParaRPr lang="en-US" dirty="0">
              <a:solidFill>
                <a:schemeClr val="tx1">
                  <a:lumMod val="75000"/>
                  <a:lumOff val="25000"/>
                </a:schemeClr>
              </a:solidFill>
              <a:latin typeface="Helvetica" pitchFamily="2" charset="0"/>
            </a:endParaRPr>
          </a:p>
        </p:txBody>
      </p:sp>
      <p:sp>
        <p:nvSpPr>
          <p:cNvPr id="12" name="TextBox 11">
            <a:extLst>
              <a:ext uri="{FF2B5EF4-FFF2-40B4-BE49-F238E27FC236}">
                <a16:creationId xmlns:a16="http://schemas.microsoft.com/office/drawing/2014/main" id="{21E5AA73-DF2A-B446-A3DD-E27D20201507}"/>
              </a:ext>
            </a:extLst>
          </p:cNvPr>
          <p:cNvSpPr txBox="1"/>
          <p:nvPr/>
        </p:nvSpPr>
        <p:spPr>
          <a:xfrm>
            <a:off x="2245368" y="2258658"/>
            <a:ext cx="3662915" cy="523220"/>
          </a:xfrm>
          <a:prstGeom prst="rect">
            <a:avLst/>
          </a:prstGeom>
          <a:noFill/>
        </p:spPr>
        <p:txBody>
          <a:bodyPr wrap="square" rtlCol="0">
            <a:spAutoFit/>
          </a:bodyPr>
          <a:lstStyle/>
          <a:p>
            <a:r>
              <a:rPr lang="en-IN" sz="2800" b="1" dirty="0">
                <a:solidFill>
                  <a:schemeClr val="accent1"/>
                </a:solidFill>
                <a:latin typeface="Helvetica" pitchFamily="2" charset="0"/>
              </a:rPr>
              <a:t>PM</a:t>
            </a:r>
            <a:r>
              <a:rPr lang="en-IN" sz="2800" dirty="0">
                <a:solidFill>
                  <a:schemeClr val="accent1"/>
                </a:solidFill>
                <a:latin typeface="Helvetica" pitchFamily="2" charset="0"/>
              </a:rPr>
              <a:t> </a:t>
            </a:r>
            <a:r>
              <a:rPr lang="en-IN" sz="2800" b="1" dirty="0">
                <a:solidFill>
                  <a:schemeClr val="accent1"/>
                </a:solidFill>
                <a:latin typeface="Helvetica" pitchFamily="2" charset="0"/>
              </a:rPr>
              <a:t>2.5</a:t>
            </a:r>
            <a:endParaRPr lang="en-US" sz="1900" b="1" dirty="0">
              <a:solidFill>
                <a:schemeClr val="accent1"/>
              </a:solidFill>
              <a:latin typeface="Helvetica" pitchFamily="2" charset="0"/>
            </a:endParaRPr>
          </a:p>
        </p:txBody>
      </p:sp>
      <p:sp>
        <p:nvSpPr>
          <p:cNvPr id="18" name="TextBox 17">
            <a:extLst>
              <a:ext uri="{FF2B5EF4-FFF2-40B4-BE49-F238E27FC236}">
                <a16:creationId xmlns:a16="http://schemas.microsoft.com/office/drawing/2014/main" id="{2FCA9CEC-3659-B043-A087-DE914CFE1093}"/>
              </a:ext>
            </a:extLst>
          </p:cNvPr>
          <p:cNvSpPr txBox="1"/>
          <p:nvPr/>
        </p:nvSpPr>
        <p:spPr>
          <a:xfrm>
            <a:off x="7035800" y="6721496"/>
            <a:ext cx="3155031" cy="430887"/>
          </a:xfrm>
          <a:prstGeom prst="rect">
            <a:avLst/>
          </a:prstGeom>
          <a:noFill/>
        </p:spPr>
        <p:txBody>
          <a:bodyPr wrap="none" rtlCol="0">
            <a:spAutoFit/>
          </a:bodyPr>
          <a:lstStyle/>
          <a:p>
            <a:r>
              <a:rPr lang="en-US" sz="1100" dirty="0">
                <a:solidFill>
                  <a:schemeClr val="tx1">
                    <a:lumMod val="50000"/>
                    <a:lumOff val="50000"/>
                  </a:schemeClr>
                </a:solidFill>
                <a:latin typeface="Helvetica" pitchFamily="2" charset="0"/>
              </a:rPr>
              <a:t>Picture credit:</a:t>
            </a:r>
          </a:p>
          <a:p>
            <a:r>
              <a:rPr lang="en-US" sz="1100" dirty="0">
                <a:solidFill>
                  <a:schemeClr val="tx1">
                    <a:lumMod val="50000"/>
                    <a:lumOff val="50000"/>
                  </a:schemeClr>
                </a:solidFill>
                <a:latin typeface="Helvetica" pitchFamily="2" charset="0"/>
              </a:rPr>
              <a:t>United States Environmental Protection Agency</a:t>
            </a:r>
          </a:p>
        </p:txBody>
      </p:sp>
      <p:sp>
        <p:nvSpPr>
          <p:cNvPr id="19" name="Rectangle 18">
            <a:extLst>
              <a:ext uri="{FF2B5EF4-FFF2-40B4-BE49-F238E27FC236}">
                <a16:creationId xmlns:a16="http://schemas.microsoft.com/office/drawing/2014/main" id="{E88A6E98-235A-CB48-B958-DCF01B01A8D3}"/>
              </a:ext>
            </a:extLst>
          </p:cNvPr>
          <p:cNvSpPr/>
          <p:nvPr/>
        </p:nvSpPr>
        <p:spPr>
          <a:xfrm>
            <a:off x="1507704" y="5719037"/>
            <a:ext cx="4876800" cy="923330"/>
          </a:xfrm>
          <a:prstGeom prst="rect">
            <a:avLst/>
          </a:prstGeom>
        </p:spPr>
        <p:txBody>
          <a:bodyPr>
            <a:spAutoFit/>
          </a:bodyPr>
          <a:lstStyle/>
          <a:p>
            <a:pPr marL="285743" indent="-285743">
              <a:buFont typeface="Arial" panose="020B0604020202020204" pitchFamily="34" charset="0"/>
              <a:buChar char="•"/>
            </a:pPr>
            <a:r>
              <a:rPr lang="en-IN" dirty="0">
                <a:solidFill>
                  <a:schemeClr val="tx1">
                    <a:lumMod val="75000"/>
                    <a:lumOff val="25000"/>
                  </a:schemeClr>
                </a:solidFill>
                <a:latin typeface="Helvetica" pitchFamily="2" charset="0"/>
              </a:rPr>
              <a:t>At 1/20th the width of a human hair, PM 2.5 particles are linked to many diseases, from cancer to asthma to autism. </a:t>
            </a:r>
          </a:p>
        </p:txBody>
      </p:sp>
      <p:sp>
        <p:nvSpPr>
          <p:cNvPr id="22" name="Frame 21">
            <a:extLst>
              <a:ext uri="{FF2B5EF4-FFF2-40B4-BE49-F238E27FC236}">
                <a16:creationId xmlns:a16="http://schemas.microsoft.com/office/drawing/2014/main" id="{8B9F4243-E80B-774D-B048-423E1944B366}"/>
              </a:ext>
            </a:extLst>
          </p:cNvPr>
          <p:cNvSpPr/>
          <p:nvPr/>
        </p:nvSpPr>
        <p:spPr>
          <a:xfrm>
            <a:off x="0"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 name="TextBox 22">
            <a:extLst>
              <a:ext uri="{FF2B5EF4-FFF2-40B4-BE49-F238E27FC236}">
                <a16:creationId xmlns:a16="http://schemas.microsoft.com/office/drawing/2014/main" id="{D895B4AB-A85D-824E-9E89-10F7398A99C0}"/>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
        <p:nvSpPr>
          <p:cNvPr id="24" name="TextBox 23">
            <a:extLst>
              <a:ext uri="{FF2B5EF4-FFF2-40B4-BE49-F238E27FC236}">
                <a16:creationId xmlns:a16="http://schemas.microsoft.com/office/drawing/2014/main" id="{7E87896C-590D-BD44-92AB-CE9F8FAD94B1}"/>
              </a:ext>
            </a:extLst>
          </p:cNvPr>
          <p:cNvSpPr txBox="1"/>
          <p:nvPr/>
        </p:nvSpPr>
        <p:spPr>
          <a:xfrm>
            <a:off x="4557426" y="1082516"/>
            <a:ext cx="4879457" cy="523220"/>
          </a:xfrm>
          <a:prstGeom prst="rect">
            <a:avLst/>
          </a:prstGeom>
          <a:noFill/>
        </p:spPr>
        <p:txBody>
          <a:bodyPr wrap="square" rtlCol="0">
            <a:spAutoFit/>
          </a:bodyPr>
          <a:lstStyle/>
          <a:p>
            <a:r>
              <a:rPr lang="en-IN" sz="2800" dirty="0">
                <a:solidFill>
                  <a:schemeClr val="tx1">
                    <a:lumMod val="85000"/>
                    <a:lumOff val="15000"/>
                  </a:schemeClr>
                </a:solidFill>
                <a:latin typeface="Helvetica" pitchFamily="2" charset="0"/>
                <a:cs typeface="Futura Medium" panose="020B0602020204020303" pitchFamily="34" charset="-79"/>
              </a:rPr>
              <a:t>Particulate Matter (PM)</a:t>
            </a:r>
            <a:endParaRPr lang="en-US" sz="2800" dirty="0">
              <a:solidFill>
                <a:schemeClr val="tx1">
                  <a:lumMod val="85000"/>
                  <a:lumOff val="15000"/>
                </a:schemeClr>
              </a:solidFill>
              <a:latin typeface="Helvetica" pitchFamily="2" charset="0"/>
              <a:cs typeface="Futura Medium" panose="020B0602020204020303" pitchFamily="34" charset="-79"/>
            </a:endParaRPr>
          </a:p>
        </p:txBody>
      </p:sp>
      <p:sp>
        <p:nvSpPr>
          <p:cNvPr id="14" name="TextBox 13">
            <a:extLst>
              <a:ext uri="{FF2B5EF4-FFF2-40B4-BE49-F238E27FC236}">
                <a16:creationId xmlns:a16="http://schemas.microsoft.com/office/drawing/2014/main" id="{CD6832DF-E740-7847-ACAF-225140D2FEE4}"/>
              </a:ext>
            </a:extLst>
          </p:cNvPr>
          <p:cNvSpPr txBox="1"/>
          <p:nvPr/>
        </p:nvSpPr>
        <p:spPr>
          <a:xfrm>
            <a:off x="3911600" y="449603"/>
            <a:ext cx="6745026" cy="646331"/>
          </a:xfrm>
          <a:prstGeom prst="rect">
            <a:avLst/>
          </a:prstGeom>
          <a:noFill/>
        </p:spPr>
        <p:txBody>
          <a:bodyPr wrap="square" rtlCol="0">
            <a:spAutoFit/>
          </a:bodyPr>
          <a:lstStyle/>
          <a:p>
            <a:r>
              <a:rPr lang="en-IN" sz="3600" dirty="0">
                <a:solidFill>
                  <a:schemeClr val="tx1">
                    <a:lumMod val="85000"/>
                    <a:lumOff val="15000"/>
                  </a:schemeClr>
                </a:solidFill>
                <a:latin typeface="Helvetica" pitchFamily="2" charset="0"/>
                <a:cs typeface="Futura Medium" panose="020B0602020204020303" pitchFamily="34" charset="-79"/>
              </a:rPr>
              <a:t>Type of Pollutants in Air</a:t>
            </a:r>
          </a:p>
        </p:txBody>
      </p:sp>
    </p:spTree>
    <p:extLst>
      <p:ext uri="{BB962C8B-B14F-4D97-AF65-F5344CB8AC3E}">
        <p14:creationId xmlns:p14="http://schemas.microsoft.com/office/powerpoint/2010/main" val="1343726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3178E2-5A2D-9842-AFAB-124DAA69F22C}"/>
              </a:ext>
            </a:extLst>
          </p:cNvPr>
          <p:cNvPicPr>
            <a:picLocks noChangeAspect="1"/>
          </p:cNvPicPr>
          <p:nvPr/>
        </p:nvPicPr>
        <p:blipFill rotWithShape="1">
          <a:blip r:embed="rId3">
            <a:extLst>
              <a:ext uri="{28A0092B-C50C-407E-A947-70E740481C1C}">
                <a14:useLocalDpi xmlns:a14="http://schemas.microsoft.com/office/drawing/2010/main" val="0"/>
              </a:ext>
            </a:extLst>
          </a:blip>
          <a:srcRect t="30964" b="27464"/>
          <a:stretch/>
        </p:blipFill>
        <p:spPr>
          <a:xfrm>
            <a:off x="50415" y="42658"/>
            <a:ext cx="3013453" cy="1252742"/>
          </a:xfrm>
          <a:prstGeom prst="rect">
            <a:avLst/>
          </a:prstGeom>
        </p:spPr>
      </p:pic>
      <p:pic>
        <p:nvPicPr>
          <p:cNvPr id="4" name="Picture 3">
            <a:extLst>
              <a:ext uri="{FF2B5EF4-FFF2-40B4-BE49-F238E27FC236}">
                <a16:creationId xmlns:a16="http://schemas.microsoft.com/office/drawing/2014/main" id="{8A6DAB6E-E543-AB4D-9E82-433B372363CB}"/>
              </a:ext>
            </a:extLst>
          </p:cNvPr>
          <p:cNvPicPr>
            <a:picLocks noChangeAspect="1"/>
          </p:cNvPicPr>
          <p:nvPr/>
        </p:nvPicPr>
        <p:blipFill rotWithShape="1">
          <a:blip r:embed="rId4">
            <a:extLst>
              <a:ext uri="{28A0092B-C50C-407E-A947-70E740481C1C}">
                <a14:useLocalDpi xmlns:a14="http://schemas.microsoft.com/office/drawing/2010/main" val="0"/>
              </a:ext>
            </a:extLst>
          </a:blip>
          <a:srcRect r="3460"/>
          <a:stretch/>
        </p:blipFill>
        <p:spPr>
          <a:xfrm>
            <a:off x="4978400" y="817655"/>
            <a:ext cx="7391400" cy="6209938"/>
          </a:xfrm>
          <a:prstGeom prst="rect">
            <a:avLst/>
          </a:prstGeom>
        </p:spPr>
      </p:pic>
      <p:sp>
        <p:nvSpPr>
          <p:cNvPr id="6" name="TextBox 5">
            <a:extLst>
              <a:ext uri="{FF2B5EF4-FFF2-40B4-BE49-F238E27FC236}">
                <a16:creationId xmlns:a16="http://schemas.microsoft.com/office/drawing/2014/main" id="{4D8C14D1-8CDB-4643-92F8-332C696F4E5C}"/>
              </a:ext>
            </a:extLst>
          </p:cNvPr>
          <p:cNvSpPr txBox="1"/>
          <p:nvPr/>
        </p:nvSpPr>
        <p:spPr>
          <a:xfrm>
            <a:off x="3080184" y="171324"/>
            <a:ext cx="7678244" cy="646331"/>
          </a:xfrm>
          <a:prstGeom prst="rect">
            <a:avLst/>
          </a:prstGeom>
          <a:noFill/>
        </p:spPr>
        <p:txBody>
          <a:bodyPr wrap="square" rtlCol="0">
            <a:spAutoFit/>
          </a:bodyPr>
          <a:lstStyle/>
          <a:p>
            <a:r>
              <a:rPr lang="en-IN" sz="3600" dirty="0">
                <a:solidFill>
                  <a:schemeClr val="tx1">
                    <a:lumMod val="85000"/>
                    <a:lumOff val="15000"/>
                  </a:schemeClr>
                </a:solidFill>
                <a:latin typeface="Helvetica" pitchFamily="2" charset="0"/>
                <a:cs typeface="Futura" panose="020B0602020204020303" pitchFamily="34" charset="-79"/>
              </a:rPr>
              <a:t>What is Air Quality Index (AQI) </a:t>
            </a:r>
            <a:r>
              <a:rPr lang="en-IN" sz="3600" b="1" dirty="0">
                <a:solidFill>
                  <a:schemeClr val="tx1">
                    <a:lumMod val="85000"/>
                    <a:lumOff val="15000"/>
                  </a:schemeClr>
                </a:solidFill>
                <a:latin typeface="Helvetica" pitchFamily="2" charset="0"/>
                <a:cs typeface="Futura" panose="020B0602020204020303" pitchFamily="34" charset="-79"/>
              </a:rPr>
              <a:t>?</a:t>
            </a:r>
          </a:p>
        </p:txBody>
      </p:sp>
      <p:sp>
        <p:nvSpPr>
          <p:cNvPr id="8" name="Rectangle 7">
            <a:extLst>
              <a:ext uri="{FF2B5EF4-FFF2-40B4-BE49-F238E27FC236}">
                <a16:creationId xmlns:a16="http://schemas.microsoft.com/office/drawing/2014/main" id="{8846A996-9444-844A-B31B-C117D195EDA0}"/>
              </a:ext>
            </a:extLst>
          </p:cNvPr>
          <p:cNvSpPr/>
          <p:nvPr/>
        </p:nvSpPr>
        <p:spPr>
          <a:xfrm>
            <a:off x="418161" y="1183444"/>
            <a:ext cx="5392244" cy="3970318"/>
          </a:xfrm>
          <a:prstGeom prst="rect">
            <a:avLst/>
          </a:prstGeom>
        </p:spPr>
        <p:txBody>
          <a:bodyPr wrap="square">
            <a:spAutoFit/>
          </a:bodyPr>
          <a:lstStyle/>
          <a:p>
            <a:pPr marL="285750" indent="-285750" algn="just">
              <a:buFont typeface="Arial" panose="020B0604020202020204" pitchFamily="34" charset="0"/>
              <a:buChar char="•"/>
            </a:pPr>
            <a:r>
              <a:rPr lang="en-IN" dirty="0">
                <a:solidFill>
                  <a:schemeClr val="tx1">
                    <a:lumMod val="75000"/>
                    <a:lumOff val="25000"/>
                  </a:schemeClr>
                </a:solidFill>
                <a:latin typeface="Helvetica" pitchFamily="2" charset="0"/>
              </a:rPr>
              <a:t>The AQI is an index for reporting daily air quality. </a:t>
            </a:r>
          </a:p>
          <a:p>
            <a:pPr marL="285750" indent="-285750" algn="just">
              <a:buFont typeface="Arial" panose="020B0604020202020204" pitchFamily="34" charset="0"/>
              <a:buChar char="•"/>
            </a:pPr>
            <a:r>
              <a:rPr lang="en-IN" dirty="0">
                <a:solidFill>
                  <a:schemeClr val="tx1">
                    <a:lumMod val="75000"/>
                    <a:lumOff val="25000"/>
                  </a:schemeClr>
                </a:solidFill>
                <a:latin typeface="Helvetica" pitchFamily="2" charset="0"/>
              </a:rPr>
              <a:t>It tells you how clean or polluted your air is, and what associated health effects might be a concern for you. </a:t>
            </a:r>
          </a:p>
          <a:p>
            <a:pPr marL="285750" indent="-285750" algn="just">
              <a:buFont typeface="Arial" panose="020B0604020202020204" pitchFamily="34" charset="0"/>
              <a:buChar char="•"/>
            </a:pPr>
            <a:r>
              <a:rPr lang="en-IN" dirty="0">
                <a:solidFill>
                  <a:schemeClr val="tx1">
                    <a:lumMod val="75000"/>
                    <a:lumOff val="25000"/>
                  </a:schemeClr>
                </a:solidFill>
                <a:latin typeface="Helvetica" pitchFamily="2" charset="0"/>
              </a:rPr>
              <a:t>It converts the levels of various air pollutants (including particulate matter and gases) into a single number.</a:t>
            </a:r>
          </a:p>
          <a:p>
            <a:pPr marL="285750" indent="-285750" algn="just">
              <a:buFont typeface="Arial" panose="020B0604020202020204" pitchFamily="34" charset="0"/>
              <a:buChar char="•"/>
            </a:pPr>
            <a:r>
              <a:rPr lang="en-IN" dirty="0">
                <a:solidFill>
                  <a:schemeClr val="tx1">
                    <a:lumMod val="75000"/>
                    <a:lumOff val="25000"/>
                  </a:schemeClr>
                </a:solidFill>
                <a:latin typeface="Helvetica" pitchFamily="2" charset="0"/>
              </a:rPr>
              <a:t>A range of these numbers is colour coded (see the picture on right side ) to convey severity of Air Pollution which corelates with health impacts.</a:t>
            </a:r>
          </a:p>
          <a:p>
            <a:pPr marL="285750" indent="-285750" algn="just">
              <a:buFont typeface="Arial" panose="020B0604020202020204" pitchFamily="34" charset="0"/>
              <a:buChar char="•"/>
            </a:pPr>
            <a:r>
              <a:rPr lang="en-IN" dirty="0">
                <a:solidFill>
                  <a:schemeClr val="tx1">
                    <a:lumMod val="75000"/>
                    <a:lumOff val="25000"/>
                  </a:schemeClr>
                </a:solidFill>
                <a:latin typeface="Helvetica" pitchFamily="2" charset="0"/>
              </a:rPr>
              <a:t>It also conveys the urgency and level of response from the government and public to reduce exposure</a:t>
            </a:r>
            <a:endParaRPr lang="en-US" dirty="0">
              <a:solidFill>
                <a:schemeClr val="tx1">
                  <a:lumMod val="75000"/>
                  <a:lumOff val="25000"/>
                </a:schemeClr>
              </a:solidFill>
              <a:latin typeface="Helvetica" pitchFamily="2" charset="0"/>
            </a:endParaRPr>
          </a:p>
        </p:txBody>
      </p:sp>
      <p:sp>
        <p:nvSpPr>
          <p:cNvPr id="22" name="Frame 21">
            <a:extLst>
              <a:ext uri="{FF2B5EF4-FFF2-40B4-BE49-F238E27FC236}">
                <a16:creationId xmlns:a16="http://schemas.microsoft.com/office/drawing/2014/main" id="{8B9F4243-E80B-774D-B048-423E1944B366}"/>
              </a:ext>
            </a:extLst>
          </p:cNvPr>
          <p:cNvSpPr/>
          <p:nvPr/>
        </p:nvSpPr>
        <p:spPr>
          <a:xfrm>
            <a:off x="0" y="-1"/>
            <a:ext cx="13004800" cy="7315201"/>
          </a:xfrm>
          <a:prstGeom prst="frame">
            <a:avLst>
              <a:gd name="adj1" fmla="val 6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 name="TextBox 22">
            <a:extLst>
              <a:ext uri="{FF2B5EF4-FFF2-40B4-BE49-F238E27FC236}">
                <a16:creationId xmlns:a16="http://schemas.microsoft.com/office/drawing/2014/main" id="{D895B4AB-A85D-824E-9E89-10F7398A99C0}"/>
              </a:ext>
            </a:extLst>
          </p:cNvPr>
          <p:cNvSpPr txBox="1"/>
          <p:nvPr/>
        </p:nvSpPr>
        <p:spPr>
          <a:xfrm>
            <a:off x="11531600" y="6919366"/>
            <a:ext cx="1935493" cy="307777"/>
          </a:xfrm>
          <a:prstGeom prst="rect">
            <a:avLst/>
          </a:prstGeom>
          <a:noFill/>
        </p:spPr>
        <p:txBody>
          <a:bodyPr wrap="square" rtlCol="0">
            <a:spAutoFit/>
          </a:bodyPr>
          <a:lstStyle/>
          <a:p>
            <a:r>
              <a:rPr lang="en-US" sz="1400" b="1" dirty="0">
                <a:solidFill>
                  <a:schemeClr val="tx1">
                    <a:lumMod val="65000"/>
                    <a:lumOff val="35000"/>
                  </a:schemeClr>
                </a:solidFill>
              </a:rPr>
              <a:t>www.dfca.org.in</a:t>
            </a:r>
          </a:p>
        </p:txBody>
      </p:sp>
      <p:sp>
        <p:nvSpPr>
          <p:cNvPr id="20" name="TextBox 19">
            <a:extLst>
              <a:ext uri="{FF2B5EF4-FFF2-40B4-BE49-F238E27FC236}">
                <a16:creationId xmlns:a16="http://schemas.microsoft.com/office/drawing/2014/main" id="{D0E05EA3-7A2D-C841-82C7-9CED74867938}"/>
              </a:ext>
            </a:extLst>
          </p:cNvPr>
          <p:cNvSpPr txBox="1"/>
          <p:nvPr/>
        </p:nvSpPr>
        <p:spPr>
          <a:xfrm>
            <a:off x="6192507" y="7055980"/>
            <a:ext cx="4876800" cy="230832"/>
          </a:xfrm>
          <a:prstGeom prst="rect">
            <a:avLst/>
          </a:prstGeom>
          <a:noFill/>
        </p:spPr>
        <p:txBody>
          <a:bodyPr wrap="square" rtlCol="0">
            <a:spAutoFit/>
          </a:bodyPr>
          <a:lstStyle/>
          <a:p>
            <a:r>
              <a:rPr lang="en-IN" sz="900" dirty="0">
                <a:solidFill>
                  <a:schemeClr val="tx1">
                    <a:lumMod val="65000"/>
                    <a:lumOff val="35000"/>
                  </a:schemeClr>
                </a:solidFill>
                <a:latin typeface="Helvetica" pitchFamily="2" charset="0"/>
              </a:rPr>
              <a:t>Picture Source: Every Breath Counts report for Climate Trends, compiled by Bahar Dutt</a:t>
            </a:r>
          </a:p>
        </p:txBody>
      </p:sp>
      <p:sp>
        <p:nvSpPr>
          <p:cNvPr id="13" name="TextBox 12">
            <a:extLst>
              <a:ext uri="{FF2B5EF4-FFF2-40B4-BE49-F238E27FC236}">
                <a16:creationId xmlns:a16="http://schemas.microsoft.com/office/drawing/2014/main" id="{9CF1427F-3ADA-E84E-BD8E-4292C59F1591}"/>
              </a:ext>
            </a:extLst>
          </p:cNvPr>
          <p:cNvSpPr txBox="1"/>
          <p:nvPr/>
        </p:nvSpPr>
        <p:spPr>
          <a:xfrm>
            <a:off x="619938" y="5302804"/>
            <a:ext cx="4288546" cy="369332"/>
          </a:xfrm>
          <a:prstGeom prst="rect">
            <a:avLst/>
          </a:prstGeom>
          <a:noFill/>
        </p:spPr>
        <p:txBody>
          <a:bodyPr wrap="none" rtlCol="0">
            <a:spAutoFit/>
          </a:bodyPr>
          <a:lstStyle/>
          <a:p>
            <a:r>
              <a:rPr lang="en-US" dirty="0">
                <a:solidFill>
                  <a:schemeClr val="tx1">
                    <a:lumMod val="75000"/>
                    <a:lumOff val="25000"/>
                  </a:schemeClr>
                </a:solidFill>
                <a:latin typeface="Helvetica" pitchFamily="2" charset="0"/>
              </a:rPr>
              <a:t>Sources to access AQI data for your city</a:t>
            </a:r>
          </a:p>
        </p:txBody>
      </p:sp>
      <p:sp>
        <p:nvSpPr>
          <p:cNvPr id="24" name="Rectangle 23">
            <a:extLst>
              <a:ext uri="{FF2B5EF4-FFF2-40B4-BE49-F238E27FC236}">
                <a16:creationId xmlns:a16="http://schemas.microsoft.com/office/drawing/2014/main" id="{F43B7CCB-0FE7-314C-8383-880CA38B7890}"/>
              </a:ext>
            </a:extLst>
          </p:cNvPr>
          <p:cNvSpPr/>
          <p:nvPr/>
        </p:nvSpPr>
        <p:spPr>
          <a:xfrm>
            <a:off x="729667" y="5664875"/>
            <a:ext cx="4051302" cy="2031325"/>
          </a:xfrm>
          <a:prstGeom prst="rect">
            <a:avLst/>
          </a:prstGeom>
        </p:spPr>
        <p:txBody>
          <a:bodyPr wrap="none">
            <a:spAutoFit/>
          </a:bodyPr>
          <a:lstStyle/>
          <a:p>
            <a:pPr marL="285750" indent="-285750">
              <a:buFont typeface="Arial" panose="020B0604020202020204" pitchFamily="34" charset="0"/>
              <a:buChar char="•"/>
            </a:pPr>
            <a:r>
              <a:rPr lang="en-IN" dirty="0">
                <a:solidFill>
                  <a:schemeClr val="accent1"/>
                </a:solidFill>
                <a:latin typeface="Helvetica" pitchFamily="2" charset="0"/>
              </a:rPr>
              <a:t>http://safar.tropmet.res.in/</a:t>
            </a:r>
          </a:p>
          <a:p>
            <a:pPr marL="285750" indent="-285750">
              <a:buFont typeface="Arial" panose="020B0604020202020204" pitchFamily="34" charset="0"/>
              <a:buChar char="•"/>
            </a:pPr>
            <a:endParaRPr lang="en-IN" dirty="0">
              <a:solidFill>
                <a:schemeClr val="accent1"/>
              </a:solidFill>
              <a:latin typeface="Helvetica" pitchFamily="2" charset="0"/>
            </a:endParaRPr>
          </a:p>
          <a:p>
            <a:pPr marL="285750" indent="-285750">
              <a:buFont typeface="Arial" panose="020B0604020202020204" pitchFamily="34" charset="0"/>
              <a:buChar char="•"/>
            </a:pPr>
            <a:r>
              <a:rPr lang="en-IN" dirty="0">
                <a:solidFill>
                  <a:schemeClr val="accent1"/>
                </a:solidFill>
                <a:latin typeface="Helvetica" pitchFamily="2" charset="0"/>
              </a:rPr>
              <a:t>http://aqicn.org/map/india/</a:t>
            </a:r>
          </a:p>
          <a:p>
            <a:endParaRPr lang="en-IN" dirty="0">
              <a:solidFill>
                <a:schemeClr val="accent1"/>
              </a:solidFill>
              <a:latin typeface="Helvetica" pitchFamily="2" charset="0"/>
            </a:endParaRPr>
          </a:p>
          <a:p>
            <a:pPr marL="285750" indent="-285750">
              <a:buFont typeface="Arial" panose="020B0604020202020204" pitchFamily="34" charset="0"/>
              <a:buChar char="•"/>
            </a:pPr>
            <a:r>
              <a:rPr lang="en-IN" dirty="0">
                <a:solidFill>
                  <a:schemeClr val="accent1"/>
                </a:solidFill>
                <a:latin typeface="Helvetica" pitchFamily="2" charset="0"/>
              </a:rPr>
              <a:t>https://app.cpcbccr.com/AQI_India/</a:t>
            </a:r>
          </a:p>
          <a:p>
            <a:endParaRPr lang="en-IN" dirty="0">
              <a:solidFill>
                <a:schemeClr val="tx1">
                  <a:lumMod val="75000"/>
                  <a:lumOff val="25000"/>
                </a:schemeClr>
              </a:solidFill>
              <a:latin typeface="Helvetica" pitchFamily="2" charset="0"/>
            </a:endParaRPr>
          </a:p>
          <a:p>
            <a:endParaRPr lang="en-IN" dirty="0">
              <a:solidFill>
                <a:schemeClr val="tx1">
                  <a:lumMod val="75000"/>
                  <a:lumOff val="25000"/>
                </a:schemeClr>
              </a:solidFill>
              <a:latin typeface="Helvetica" pitchFamily="2" charset="0"/>
            </a:endParaRPr>
          </a:p>
        </p:txBody>
      </p:sp>
      <p:sp>
        <p:nvSpPr>
          <p:cNvPr id="2" name="Frame 1">
            <a:extLst>
              <a:ext uri="{FF2B5EF4-FFF2-40B4-BE49-F238E27FC236}">
                <a16:creationId xmlns:a16="http://schemas.microsoft.com/office/drawing/2014/main" id="{8E92BB67-7FA7-8540-8F91-37D2865F8755}"/>
              </a:ext>
            </a:extLst>
          </p:cNvPr>
          <p:cNvSpPr/>
          <p:nvPr/>
        </p:nvSpPr>
        <p:spPr>
          <a:xfrm>
            <a:off x="512598" y="5257800"/>
            <a:ext cx="4700315" cy="1894148"/>
          </a:xfrm>
          <a:prstGeom prst="frame">
            <a:avLst>
              <a:gd name="adj1" fmla="val 19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504415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10890</TotalTime>
  <Words>2861</Words>
  <Application>Microsoft Macintosh PowerPoint</Application>
  <PresentationFormat>Custom</PresentationFormat>
  <Paragraphs>380</Paragraphs>
  <Slides>31</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Open Sans Bold</vt:lpstr>
      <vt:lpstr>Wingdings</vt:lpstr>
      <vt:lpstr>Open Sans Light</vt:lpstr>
      <vt:lpstr>Arial</vt:lpstr>
      <vt:lpstr>Open Sans Light Bold</vt:lpstr>
      <vt:lpstr>Helvetica</vt:lpstr>
      <vt:lpstr>Calibri</vt:lpstr>
      <vt:lpstr>Futura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Pollution</dc:title>
  <cp:lastModifiedBy>Hamid Rehman</cp:lastModifiedBy>
  <cp:revision>119</cp:revision>
  <dcterms:created xsi:type="dcterms:W3CDTF">2006-08-16T00:00:00Z</dcterms:created>
  <dcterms:modified xsi:type="dcterms:W3CDTF">2020-10-09T04:57:27Z</dcterms:modified>
  <dc:identifier>DADvFQBnrrw</dc:identifier>
</cp:coreProperties>
</file>